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5"/>
    <p:sldMasterId id="2147483778" r:id="rId6"/>
  </p:sldMasterIdLst>
  <p:notesMasterIdLst>
    <p:notesMasterId r:id="rId15"/>
  </p:notesMasterIdLst>
  <p:handoutMasterIdLst>
    <p:handoutMasterId r:id="rId16"/>
  </p:handoutMasterIdLst>
  <p:sldIdLst>
    <p:sldId id="381" r:id="rId7"/>
    <p:sldId id="379" r:id="rId8"/>
    <p:sldId id="382" r:id="rId9"/>
    <p:sldId id="383" r:id="rId10"/>
    <p:sldId id="384" r:id="rId11"/>
    <p:sldId id="391" r:id="rId12"/>
    <p:sldId id="389" r:id="rId13"/>
    <p:sldId id="390" r:id="rId14"/>
  </p:sldIdLst>
  <p:sldSz cx="10058400" cy="7772400"/>
  <p:notesSz cx="10234613" cy="7104063"/>
  <p:defaultTextStyle>
    <a:defPPr>
      <a:defRPr lang="en-US"/>
    </a:defPPr>
    <a:lvl1pPr marL="0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61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43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24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05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85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67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48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95" userDrawn="1">
          <p15:clr>
            <a:srgbClr val="A4A3A4"/>
          </p15:clr>
        </p15:guide>
        <p15:guide id="2" pos="5662" userDrawn="1">
          <p15:clr>
            <a:srgbClr val="A4A3A4"/>
          </p15:clr>
        </p15:guide>
        <p15:guide id="3" orient="horz" pos="1023" userDrawn="1">
          <p15:clr>
            <a:srgbClr val="A4A3A4"/>
          </p15:clr>
        </p15:guide>
        <p15:guide id="4" orient="horz" pos="4351" userDrawn="1">
          <p15:clr>
            <a:srgbClr val="A4A3A4"/>
          </p15:clr>
        </p15:guide>
        <p15:guide id="5" pos="427" userDrawn="1">
          <p15:clr>
            <a:srgbClr val="A4A3A4"/>
          </p15:clr>
        </p15:guide>
        <p15:guide id="6" pos="56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8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rian Jeff" initials="BRJ" lastIdx="2" clrIdx="0"/>
  <p:cmAuthor id="7" name="Kavita Kapoor" initials="KK" lastIdx="3" clrIdx="7">
    <p:extLst/>
  </p:cmAuthor>
  <p:cmAuthor id="1" name="eploof" initials="ehp" lastIdx="68" clrIdx="1"/>
  <p:cmAuthor id="2" name="Stuart Waldron" initials="IH" lastIdx="0" clrIdx="2"/>
  <p:cmAuthor id="3" name="Stuart Waldron" initials="" lastIdx="3" clrIdx="3"/>
  <p:cmAuthor id="4" name="Zach Shelby" initials="ZS" lastIdx="1" clrIdx="4">
    <p:extLst/>
  </p:cmAuthor>
  <p:cmAuthor id="5" name="Hellen Norman" initials="HN" lastIdx="1" clrIdx="5">
    <p:extLst/>
  </p:cmAuthor>
  <p:cmAuthor id="6" name="Jonathan Austin" initials="JA" lastIdx="14" clrIdx="6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4180D"/>
    <a:srgbClr val="017500"/>
    <a:srgbClr val="6E6E00"/>
    <a:srgbClr val="112E78"/>
    <a:srgbClr val="008077"/>
    <a:srgbClr val="802F3B"/>
    <a:srgbClr val="806919"/>
    <a:srgbClr val="126380"/>
    <a:srgbClr val="216063"/>
    <a:srgbClr val="8033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00" autoAdjust="0"/>
    <p:restoredTop sz="96433" autoAdjust="0"/>
  </p:normalViewPr>
  <p:slideViewPr>
    <p:cSldViewPr snapToGrid="0">
      <p:cViewPr varScale="1">
        <p:scale>
          <a:sx n="75" d="100"/>
          <a:sy n="75" d="100"/>
        </p:scale>
        <p:origin x="1061" y="43"/>
      </p:cViewPr>
      <p:guideLst>
        <p:guide orient="horz" pos="4895"/>
        <p:guide pos="5662"/>
        <p:guide orient="horz" pos="1023"/>
        <p:guide orient="horz" pos="4351"/>
        <p:guide pos="427"/>
        <p:guide pos="5698"/>
      </p:guideLst>
    </p:cSldViewPr>
  </p:slideViewPr>
  <p:outlineViewPr>
    <p:cViewPr>
      <p:scale>
        <a:sx n="33" d="100"/>
        <a:sy n="33" d="100"/>
      </p:scale>
      <p:origin x="0" y="-77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85" d="100"/>
          <a:sy n="85" d="100"/>
        </p:scale>
        <p:origin x="-3096" y="-84"/>
      </p:cViewPr>
      <p:guideLst>
        <p:guide orient="horz" pos="2238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434999" cy="355203"/>
          </a:xfrm>
          <a:prstGeom prst="rect">
            <a:avLst/>
          </a:prstGeom>
        </p:spPr>
        <p:txBody>
          <a:bodyPr vert="horz" lIns="99739" tIns="49870" rIns="99739" bIns="4987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7249" y="0"/>
            <a:ext cx="4434999" cy="355203"/>
          </a:xfrm>
          <a:prstGeom prst="rect">
            <a:avLst/>
          </a:prstGeom>
        </p:spPr>
        <p:txBody>
          <a:bodyPr vert="horz" lIns="99739" tIns="49870" rIns="99739" bIns="49870" rtlCol="0"/>
          <a:lstStyle>
            <a:lvl1pPr algn="r">
              <a:defRPr sz="1300"/>
            </a:lvl1pPr>
          </a:lstStyle>
          <a:p>
            <a:fld id="{E72D30EF-8F20-0B47-8B5D-39A8BC29E860}" type="datetimeFigureOut">
              <a:rPr lang="en-US" smtClean="0"/>
              <a:pPr/>
              <a:t>10/22/2019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6747627"/>
            <a:ext cx="4434999" cy="355203"/>
          </a:xfrm>
          <a:prstGeom prst="rect">
            <a:avLst/>
          </a:prstGeom>
        </p:spPr>
        <p:txBody>
          <a:bodyPr vert="horz" lIns="99739" tIns="49870" rIns="99739" bIns="4987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7249" y="6747627"/>
            <a:ext cx="4434999" cy="355203"/>
          </a:xfrm>
          <a:prstGeom prst="rect">
            <a:avLst/>
          </a:prstGeom>
        </p:spPr>
        <p:txBody>
          <a:bodyPr vert="horz" lIns="99739" tIns="49870" rIns="99739" bIns="49870" rtlCol="0" anchor="b"/>
          <a:lstStyle>
            <a:lvl1pPr algn="r">
              <a:defRPr sz="1300"/>
            </a:lvl1pPr>
          </a:lstStyle>
          <a:p>
            <a:fld id="{5AD7AEC5-6202-3E49-9724-6DF8556784E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863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434999" cy="355203"/>
          </a:xfrm>
          <a:prstGeom prst="rect">
            <a:avLst/>
          </a:prstGeom>
        </p:spPr>
        <p:txBody>
          <a:bodyPr vert="horz" lIns="99739" tIns="49870" rIns="99739" bIns="4987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249" y="0"/>
            <a:ext cx="4434999" cy="355203"/>
          </a:xfrm>
          <a:prstGeom prst="rect">
            <a:avLst/>
          </a:prstGeom>
        </p:spPr>
        <p:txBody>
          <a:bodyPr vert="horz" lIns="99739" tIns="49870" rIns="99739" bIns="49870" rtlCol="0"/>
          <a:lstStyle>
            <a:lvl1pPr algn="r">
              <a:defRPr sz="1300"/>
            </a:lvl1pPr>
          </a:lstStyle>
          <a:p>
            <a:fld id="{77EDD36E-1E02-F241-9611-1F1D9EAAD326}" type="datetimeFigureOut">
              <a:rPr lang="en-US" smtClean="0"/>
              <a:pPr/>
              <a:t>10/22/2019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94075" y="533400"/>
            <a:ext cx="3446463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739" tIns="49870" rIns="99739" bIns="4987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462" y="3374431"/>
            <a:ext cx="8187690" cy="3196828"/>
          </a:xfrm>
          <a:prstGeom prst="rect">
            <a:avLst/>
          </a:prstGeom>
        </p:spPr>
        <p:txBody>
          <a:bodyPr vert="horz" lIns="99739" tIns="49870" rIns="99739" bIns="4987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6747627"/>
            <a:ext cx="4434999" cy="355203"/>
          </a:xfrm>
          <a:prstGeom prst="rect">
            <a:avLst/>
          </a:prstGeom>
        </p:spPr>
        <p:txBody>
          <a:bodyPr vert="horz" lIns="99739" tIns="49870" rIns="99739" bIns="4987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249" y="6747627"/>
            <a:ext cx="4434999" cy="355203"/>
          </a:xfrm>
          <a:prstGeom prst="rect">
            <a:avLst/>
          </a:prstGeom>
        </p:spPr>
        <p:txBody>
          <a:bodyPr vert="horz" lIns="99739" tIns="49870" rIns="99739" bIns="49870" rtlCol="0" anchor="b"/>
          <a:lstStyle>
            <a:lvl1pPr algn="r">
              <a:defRPr sz="1300"/>
            </a:lvl1pPr>
          </a:lstStyle>
          <a:p>
            <a:fld id="{579786E7-EDAB-724E-B5AE-1BDD6B8AC677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683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1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3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4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5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85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67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48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786E7-EDAB-724E-B5AE-1BDD6B8AC67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39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59812" y="2972435"/>
            <a:ext cx="2422525" cy="2727325"/>
          </a:xfrm>
          <a:prstGeom prst="rect">
            <a:avLst/>
          </a:prstGeom>
        </p:spPr>
        <p:txBody>
          <a:bodyPr/>
          <a:lstStyle>
            <a:lvl1pPr marL="350838" indent="-350838">
              <a:buClr>
                <a:schemeClr val="accent4">
                  <a:lumMod val="50000"/>
                </a:schemeClr>
              </a:buClr>
              <a:buSzPct val="100000"/>
              <a:defRPr sz="2000" b="1">
                <a:solidFill>
                  <a:schemeClr val="accent4">
                    <a:lumMod val="50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pPr lvl="0"/>
            <a:r>
              <a:rPr lang="en-US" dirty="0" err="1" smtClean="0"/>
              <a:t>Klik</a:t>
            </a:r>
            <a:r>
              <a:rPr lang="en-US" dirty="0" smtClean="0"/>
              <a:t> om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9" name="Rectangle 8"/>
          <p:cNvSpPr/>
          <p:nvPr userDrawn="1"/>
        </p:nvSpPr>
        <p:spPr>
          <a:xfrm>
            <a:off x="6103053" y="2101185"/>
            <a:ext cx="2521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 err="1" smtClean="0">
                <a:solidFill>
                  <a:schemeClr val="accent4"/>
                </a:solidFill>
                <a:latin typeface="Tw Cen MT" panose="020B0602020104020603" pitchFamily="34" charset="0"/>
              </a:rPr>
              <a:t>Probeer</a:t>
            </a:r>
            <a:r>
              <a:rPr lang="en-US" sz="1800" b="1" dirty="0" smtClean="0">
                <a:solidFill>
                  <a:schemeClr val="accent4"/>
                </a:solidFill>
                <a:latin typeface="Tw Cen MT" panose="020B0602020104020603" pitchFamily="34" charset="0"/>
              </a:rPr>
              <a:t> </a:t>
            </a:r>
            <a:r>
              <a:rPr lang="en-US" sz="1800" b="1" dirty="0" err="1" smtClean="0">
                <a:solidFill>
                  <a:schemeClr val="accent4"/>
                </a:solidFill>
                <a:latin typeface="Tw Cen MT" panose="020B0602020104020603" pitchFamily="34" charset="0"/>
              </a:rPr>
              <a:t>deze</a:t>
            </a:r>
            <a:r>
              <a:rPr lang="en-US" sz="1800" b="1" dirty="0" smtClean="0">
                <a:solidFill>
                  <a:schemeClr val="accent4"/>
                </a:solidFill>
                <a:latin typeface="Tw Cen MT" panose="020B0602020104020603" pitchFamily="34" charset="0"/>
              </a:rPr>
              <a:t> </a:t>
            </a:r>
            <a:r>
              <a:rPr lang="en-US" sz="1800" b="1" dirty="0" err="1" smtClean="0">
                <a:solidFill>
                  <a:schemeClr val="accent4"/>
                </a:solidFill>
                <a:latin typeface="Tw Cen MT" panose="020B0602020104020603" pitchFamily="34" charset="0"/>
              </a:rPr>
              <a:t>kaarten</a:t>
            </a:r>
            <a:r>
              <a:rPr lang="en-US" sz="1800" b="1" dirty="0" smtClean="0">
                <a:solidFill>
                  <a:schemeClr val="accent4"/>
                </a:solidFill>
                <a:latin typeface="Tw Cen MT" panose="020B0602020104020603" pitchFamily="34" charset="0"/>
              </a:rPr>
              <a:t> in </a:t>
            </a:r>
            <a:br>
              <a:rPr lang="en-US" sz="1800" b="1" dirty="0" smtClean="0">
                <a:solidFill>
                  <a:schemeClr val="accent4"/>
                </a:solidFill>
                <a:latin typeface="Tw Cen MT" panose="020B0602020104020603" pitchFamily="34" charset="0"/>
              </a:rPr>
            </a:br>
            <a:r>
              <a:rPr lang="en-US" sz="1800" b="1" dirty="0" err="1" smtClean="0">
                <a:solidFill>
                  <a:schemeClr val="accent4"/>
                </a:solidFill>
                <a:latin typeface="Tw Cen MT" panose="020B0602020104020603" pitchFamily="34" charset="0"/>
              </a:rPr>
              <a:t>willekeurige</a:t>
            </a:r>
            <a:r>
              <a:rPr lang="en-US" sz="1800" b="1" dirty="0" smtClean="0">
                <a:solidFill>
                  <a:schemeClr val="accent4"/>
                </a:solidFill>
                <a:latin typeface="Tw Cen MT" panose="020B0602020104020603" pitchFamily="34" charset="0"/>
              </a:rPr>
              <a:t> </a:t>
            </a:r>
            <a:r>
              <a:rPr lang="en-US" sz="1800" b="1" dirty="0" err="1" smtClean="0">
                <a:solidFill>
                  <a:schemeClr val="accent4"/>
                </a:solidFill>
                <a:latin typeface="Tw Cen MT" panose="020B0602020104020603" pitchFamily="34" charset="0"/>
              </a:rPr>
              <a:t>volgorde</a:t>
            </a:r>
            <a:r>
              <a:rPr lang="en-US" sz="1800" b="1" dirty="0" smtClean="0">
                <a:solidFill>
                  <a:schemeClr val="accent4"/>
                </a:solidFill>
                <a:latin typeface="Tw Cen MT" panose="020B0602020104020603" pitchFamily="34" charset="0"/>
              </a:rPr>
              <a:t>: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356360" y="1701135"/>
            <a:ext cx="2865120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0" b="1">
                <a:solidFill>
                  <a:schemeClr val="accent4">
                    <a:lumMod val="50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pPr lvl="0"/>
            <a:r>
              <a:rPr lang="en-US" dirty="0" err="1" smtClean="0"/>
              <a:t>Klik</a:t>
            </a:r>
            <a:r>
              <a:rPr lang="en-US" dirty="0" smtClean="0"/>
              <a:t> om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938515" y="1668720"/>
            <a:ext cx="2865120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0" b="1">
                <a:solidFill>
                  <a:schemeClr val="accent4">
                    <a:lumMod val="50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pPr lvl="0"/>
            <a:r>
              <a:rPr lang="en-US" dirty="0" err="1" smtClean="0"/>
              <a:t>Klik</a:t>
            </a:r>
            <a:r>
              <a:rPr lang="en-US" dirty="0" smtClean="0"/>
              <a:t> om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s 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37271" y="2728595"/>
            <a:ext cx="2422525" cy="2727325"/>
          </a:xfrm>
          <a:prstGeom prst="rect">
            <a:avLst/>
          </a:prstGeom>
        </p:spPr>
        <p:txBody>
          <a:bodyPr/>
          <a:lstStyle>
            <a:lvl1pPr marL="396875" indent="-396875">
              <a:buClr>
                <a:schemeClr val="accent4">
                  <a:lumMod val="50000"/>
                </a:schemeClr>
              </a:buClr>
              <a:buSzPct val="100000"/>
              <a:buFont typeface="+mj-lt"/>
              <a:buAutoNum type="arabicPeriod"/>
              <a:defRPr sz="2000" b="1">
                <a:solidFill>
                  <a:schemeClr val="accent4">
                    <a:lumMod val="50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pPr lvl="0"/>
            <a:r>
              <a:rPr lang="en-US" dirty="0" err="1" smtClean="0"/>
              <a:t>Klik</a:t>
            </a:r>
            <a:r>
              <a:rPr lang="en-US" dirty="0" smtClean="0"/>
              <a:t> om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495564" y="2111420"/>
            <a:ext cx="374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err="1" smtClean="0">
                <a:solidFill>
                  <a:schemeClr val="accent4"/>
                </a:solidFill>
                <a:latin typeface="Tw Cen MT" panose="020B0602020104020603" pitchFamily="34" charset="0"/>
              </a:rPr>
              <a:t>Gebruik</a:t>
            </a:r>
            <a:r>
              <a:rPr lang="en-US" sz="1800" b="1" dirty="0" smtClean="0">
                <a:solidFill>
                  <a:schemeClr val="accent4"/>
                </a:solidFill>
                <a:latin typeface="Tw Cen MT" panose="020B0602020104020603" pitchFamily="34" charset="0"/>
              </a:rPr>
              <a:t> de </a:t>
            </a:r>
            <a:r>
              <a:rPr lang="en-US" sz="1800" b="1" dirty="0" err="1" smtClean="0">
                <a:solidFill>
                  <a:schemeClr val="accent4"/>
                </a:solidFill>
                <a:latin typeface="Tw Cen MT" panose="020B0602020104020603" pitchFamily="34" charset="0"/>
              </a:rPr>
              <a:t>kaarten</a:t>
            </a:r>
            <a:r>
              <a:rPr lang="en-US" sz="1800" b="1" dirty="0" smtClean="0">
                <a:solidFill>
                  <a:schemeClr val="accent4"/>
                </a:solidFill>
                <a:latin typeface="Tw Cen MT" panose="020B0602020104020603" pitchFamily="34" charset="0"/>
              </a:rPr>
              <a:t> in </a:t>
            </a:r>
            <a:r>
              <a:rPr lang="en-US" sz="1800" b="1" dirty="0" err="1" smtClean="0">
                <a:solidFill>
                  <a:schemeClr val="accent4"/>
                </a:solidFill>
                <a:latin typeface="Tw Cen MT" panose="020B0602020104020603" pitchFamily="34" charset="0"/>
              </a:rPr>
              <a:t>deze</a:t>
            </a:r>
            <a:r>
              <a:rPr lang="en-US" sz="1800" b="1" dirty="0" smtClean="0">
                <a:solidFill>
                  <a:schemeClr val="accent4"/>
                </a:solidFill>
                <a:latin typeface="Tw Cen MT" panose="020B0602020104020603" pitchFamily="34" charset="0"/>
              </a:rPr>
              <a:t> </a:t>
            </a:r>
            <a:r>
              <a:rPr lang="en-US" sz="1800" b="1" dirty="0" err="1" smtClean="0">
                <a:solidFill>
                  <a:schemeClr val="accent4"/>
                </a:solidFill>
                <a:latin typeface="Tw Cen MT" panose="020B0602020104020603" pitchFamily="34" charset="0"/>
              </a:rPr>
              <a:t>volgorde</a:t>
            </a:r>
            <a:r>
              <a:rPr lang="en-US" sz="1800" b="1" dirty="0" smtClean="0">
                <a:solidFill>
                  <a:schemeClr val="accent4"/>
                </a:solidFill>
                <a:latin typeface="Tw Cen MT" panose="020B0602020104020603" pitchFamily="34" charset="0"/>
              </a:rPr>
              <a:t>: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356360" y="1701135"/>
            <a:ext cx="2865120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0" b="1">
                <a:solidFill>
                  <a:schemeClr val="accent4">
                    <a:lumMod val="50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pPr lvl="0"/>
            <a:r>
              <a:rPr lang="en-US" dirty="0" err="1" smtClean="0"/>
              <a:t>Klik</a:t>
            </a:r>
            <a:r>
              <a:rPr lang="en-US" dirty="0" smtClean="0"/>
              <a:t> om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938515" y="1668720"/>
            <a:ext cx="2865120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0" b="1">
                <a:solidFill>
                  <a:schemeClr val="accent4">
                    <a:lumMod val="50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pPr lvl="0"/>
            <a:r>
              <a:rPr lang="en-US" dirty="0" err="1" smtClean="0"/>
              <a:t>Klik</a:t>
            </a:r>
            <a:r>
              <a:rPr lang="en-US" dirty="0" smtClean="0"/>
              <a:t> om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90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here then any 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37271" y="2728595"/>
            <a:ext cx="2422525" cy="2727325"/>
          </a:xfrm>
          <a:prstGeom prst="rect">
            <a:avLst/>
          </a:prstGeom>
        </p:spPr>
        <p:txBody>
          <a:bodyPr/>
          <a:lstStyle>
            <a:lvl1pPr marL="350838" indent="-350838">
              <a:buClr>
                <a:schemeClr val="accent4">
                  <a:lumMod val="50000"/>
                </a:schemeClr>
              </a:buClr>
              <a:buSzPct val="100000"/>
              <a:defRPr sz="2000" b="1">
                <a:solidFill>
                  <a:schemeClr val="accent4">
                    <a:lumMod val="50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779111" y="2111420"/>
            <a:ext cx="3248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4"/>
                </a:solidFill>
                <a:latin typeface="Tw Cen MT" panose="020B0602020104020603" pitchFamily="34" charset="0"/>
              </a:rPr>
              <a:t>Start with the first card and then</a:t>
            </a:r>
            <a:br>
              <a:rPr lang="en-US" sz="1800" b="1" dirty="0" smtClean="0">
                <a:solidFill>
                  <a:schemeClr val="accent4"/>
                </a:solidFill>
                <a:latin typeface="Tw Cen MT" panose="020B0602020104020603" pitchFamily="34" charset="0"/>
              </a:rPr>
            </a:br>
            <a:r>
              <a:rPr lang="en-US" sz="1800" b="1" dirty="0" smtClean="0">
                <a:solidFill>
                  <a:schemeClr val="accent4"/>
                </a:solidFill>
                <a:latin typeface="Tw Cen MT" panose="020B0602020104020603" pitchFamily="34" charset="0"/>
              </a:rPr>
              <a:t>try the other cards in any order: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1356360" y="1701135"/>
            <a:ext cx="2865120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0" b="1">
                <a:solidFill>
                  <a:schemeClr val="accent4">
                    <a:lumMod val="50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5938515" y="1668720"/>
            <a:ext cx="2865120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0" b="1">
                <a:solidFill>
                  <a:schemeClr val="accent4">
                    <a:lumMod val="50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16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252715" y="1104870"/>
            <a:ext cx="4104645" cy="4000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Tw Cen MT" panose="020B0602020104020603" pitchFamily="34" charset="0"/>
              </a:defRPr>
            </a:lvl1pPr>
          </a:lstStyle>
          <a:p>
            <a:pPr lvl="0"/>
            <a:r>
              <a:rPr lang="en-US" dirty="0" err="1" smtClean="0"/>
              <a:t>Klik</a:t>
            </a:r>
            <a:r>
              <a:rPr lang="en-US" dirty="0" smtClean="0"/>
              <a:t> om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1486215" y="2173575"/>
            <a:ext cx="2621279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Tw Cen MT" panose="020B0602020104020603" pitchFamily="34" charset="0"/>
              </a:defRPr>
            </a:lvl1pPr>
          </a:lstStyle>
          <a:p>
            <a:pPr lvl="0"/>
            <a:r>
              <a:rPr lang="en-US" dirty="0" err="1" smtClean="0"/>
              <a:t>Klik</a:t>
            </a:r>
            <a:r>
              <a:rPr lang="en-US" dirty="0" smtClean="0"/>
              <a:t> om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44533" y="1089630"/>
            <a:ext cx="4104645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0" b="1">
                <a:solidFill>
                  <a:schemeClr val="bg1"/>
                </a:solidFill>
                <a:latin typeface="Tw Cen MT" panose="020B0602020104020603" pitchFamily="34" charset="0"/>
              </a:defRPr>
            </a:lvl1pPr>
          </a:lstStyle>
          <a:p>
            <a:pPr lvl="0"/>
            <a:r>
              <a:rPr lang="en-US" dirty="0" err="1" smtClean="0"/>
              <a:t>Klik</a:t>
            </a:r>
            <a:r>
              <a:rPr lang="en-US" dirty="0" smtClean="0"/>
              <a:t> om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/>
          </a:p>
        </p:txBody>
      </p:sp>
      <p:sp>
        <p:nvSpPr>
          <p:cNvPr id="2" name="AutoShape 6" descr="Afbeeldingsresultaat voor pictogram display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0274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microsoft.com/office/2007/relationships/hdphoto" Target="../media/hdphoto1.wdp"/><Relationship Id="rId4" Type="http://schemas.openxmlformats.org/officeDocument/2006/relationships/theme" Target="../theme/theme1.xml"/><Relationship Id="rId9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6.jpe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5029200" y="0"/>
            <a:ext cx="0" cy="77724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43" y="6478285"/>
            <a:ext cx="422678" cy="62182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532165" y="7037228"/>
            <a:ext cx="422678" cy="62182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9440760" y="1270685"/>
            <a:ext cx="422678" cy="62182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87789" y="577609"/>
            <a:ext cx="422678" cy="62182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White">
          <a:xfrm>
            <a:off x="457200" y="914400"/>
            <a:ext cx="9144000" cy="64008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18372" y="264626"/>
            <a:ext cx="229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Zo </a:t>
            </a:r>
            <a:r>
              <a:rPr lang="en-US" sz="1800" b="1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maak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je </a:t>
            </a:r>
            <a:r>
              <a:rPr lang="en-US" sz="1800" b="1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een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800" b="1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kaart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:</a:t>
            </a:r>
            <a:endParaRPr lang="en-US" sz="1800" b="1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046879" y="164599"/>
            <a:ext cx="1614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1.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Vouw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de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kaart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/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in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tweeën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006307" y="164599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3.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Knip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uit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langs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de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streepjeslijn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455631" y="164599"/>
            <a:ext cx="1689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2.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Lijm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de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achter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-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</a:b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kanten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aan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elkaar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914400" y="1400175"/>
            <a:ext cx="3657600" cy="525780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501" y="141173"/>
            <a:ext cx="422678" cy="6218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0600" y="134118"/>
            <a:ext cx="380112" cy="5760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5362" y="184863"/>
            <a:ext cx="422678" cy="540540"/>
          </a:xfrm>
          <a:prstGeom prst="rect">
            <a:avLst/>
          </a:prstGeom>
        </p:spPr>
      </p:pic>
      <p:sp>
        <p:nvSpPr>
          <p:cNvPr id="21" name="Rounded Rectangle 20"/>
          <p:cNvSpPr/>
          <p:nvPr userDrawn="1"/>
        </p:nvSpPr>
        <p:spPr>
          <a:xfrm>
            <a:off x="5528761" y="1400175"/>
            <a:ext cx="3657600" cy="525780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256095" y="6830021"/>
            <a:ext cx="1473027" cy="292337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736406" y="6822300"/>
            <a:ext cx="165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w Cen MT" panose="020B0602020104020603" pitchFamily="34" charset="0"/>
              </a:rPr>
              <a:t>m</a:t>
            </a:r>
            <a:r>
              <a:rPr lang="en-US" sz="1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icrobit.org/scratch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95652" y="6807772"/>
            <a:ext cx="1473027" cy="292337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5275963" y="6800051"/>
            <a:ext cx="165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w Cen MT" panose="020B0602020104020603" pitchFamily="34" charset="0"/>
              </a:rPr>
              <a:t>m</a:t>
            </a:r>
            <a:r>
              <a:rPr lang="en-US" sz="1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icrobit.org/scratch</a:t>
            </a:r>
          </a:p>
        </p:txBody>
      </p:sp>
      <p:sp>
        <p:nvSpPr>
          <p:cNvPr id="26" name="TextBox 35"/>
          <p:cNvSpPr txBox="1"/>
          <p:nvPr userDrawn="1"/>
        </p:nvSpPr>
        <p:spPr>
          <a:xfrm>
            <a:off x="456129" y="7285127"/>
            <a:ext cx="4437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Geïnspireerd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door Scratch Cards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gemaakt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door</a:t>
            </a:r>
            <a:r>
              <a:rPr lang="en-US" sz="1000" baseline="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Natalie Rusk scratch.mit.edu/cards </a:t>
            </a:r>
          </a:p>
        </p:txBody>
      </p:sp>
      <p:sp>
        <p:nvSpPr>
          <p:cNvPr id="27" name="Rechthoek 26"/>
          <p:cNvSpPr/>
          <p:nvPr userDrawn="1"/>
        </p:nvSpPr>
        <p:spPr>
          <a:xfrm>
            <a:off x="5180600" y="7271099"/>
            <a:ext cx="44388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Vertaald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en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bewerkt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door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Sjouke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de Boer, 2019</a:t>
            </a:r>
          </a:p>
        </p:txBody>
      </p:sp>
      <p:pic>
        <p:nvPicPr>
          <p:cNvPr id="28" name="Picture 16"/>
          <p:cNvPicPr>
            <a:picLocks noChangeAspect="1"/>
          </p:cNvPicPr>
          <p:nvPr userDrawn="1"/>
        </p:nvPicPr>
        <p:blipFill>
          <a:blip r:embed="rId9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2" b="98714" l="521" r="984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13700">
            <a:off x="537916" y="1048303"/>
            <a:ext cx="1024374" cy="829637"/>
          </a:xfrm>
          <a:prstGeom prst="rect">
            <a:avLst/>
          </a:prstGeom>
        </p:spPr>
      </p:pic>
      <p:pic>
        <p:nvPicPr>
          <p:cNvPr id="29" name="Picture 4" descr="Afbeeldingsresultaat voor pictogram weergave"/>
          <p:cNvPicPr>
            <a:picLocks noChangeAspect="1" noChangeArrowheads="1"/>
          </p:cNvPicPr>
          <p:nvPr userDrawn="1"/>
        </p:nvPicPr>
        <p:blipFill>
          <a:blip r:embed="rId11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" y="3007360"/>
            <a:ext cx="467360" cy="46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Afbeeldingsresultaat voor pictogram weergave"/>
          <p:cNvPicPr>
            <a:picLocks noChangeAspect="1" noChangeArrowheads="1"/>
          </p:cNvPicPr>
          <p:nvPr userDrawn="1"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596" y="1584960"/>
            <a:ext cx="398308" cy="39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41" y="6208813"/>
            <a:ext cx="598959" cy="59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2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 userDrawn="1"/>
        </p:nvCxnSpPr>
        <p:spPr>
          <a:xfrm>
            <a:off x="5029200" y="0"/>
            <a:ext cx="0" cy="77724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43" y="6478285"/>
            <a:ext cx="422678" cy="62182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532165" y="7037228"/>
            <a:ext cx="422678" cy="62182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9440760" y="1270685"/>
            <a:ext cx="422678" cy="62182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87789" y="577609"/>
            <a:ext cx="422678" cy="62182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White">
          <a:xfrm>
            <a:off x="457200" y="914400"/>
            <a:ext cx="9144000" cy="64008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 userDrawn="1"/>
        </p:nvSpPr>
        <p:spPr bwMode="blackWhite">
          <a:xfrm>
            <a:off x="1186780" y="1916348"/>
            <a:ext cx="3200400" cy="45720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256095" y="6830021"/>
            <a:ext cx="1473027" cy="292337"/>
          </a:xfrm>
          <a:prstGeom prst="rect">
            <a:avLst/>
          </a:prstGeom>
        </p:spPr>
      </p:pic>
      <p:sp>
        <p:nvSpPr>
          <p:cNvPr id="22" name="Round Same Side Corner Rectangle 21"/>
          <p:cNvSpPr/>
          <p:nvPr userDrawn="1"/>
        </p:nvSpPr>
        <p:spPr>
          <a:xfrm rot="10800000">
            <a:off x="1362120" y="2704290"/>
            <a:ext cx="2869688" cy="3647872"/>
          </a:xfrm>
          <a:prstGeom prst="round2SameRect">
            <a:avLst>
              <a:gd name="adj1" fmla="val 14543"/>
              <a:gd name="adj2" fmla="val 0"/>
            </a:avLst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736406" y="6822300"/>
            <a:ext cx="165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w Cen MT" panose="020B0602020104020603" pitchFamily="34" charset="0"/>
              </a:rPr>
              <a:t>m</a:t>
            </a:r>
            <a:r>
              <a:rPr lang="en-US" sz="1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icrobit.org/scratch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5263853" y="1361334"/>
            <a:ext cx="165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w Cen MT" panose="020B0602020104020603" pitchFamily="34" charset="0"/>
              </a:rPr>
              <a:t>m</a:t>
            </a:r>
            <a:r>
              <a:rPr lang="en-US" sz="1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icrobit.org/scratch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518372" y="264626"/>
            <a:ext cx="229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Zo </a:t>
            </a:r>
            <a:r>
              <a:rPr lang="en-US" sz="1800" b="1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maak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je </a:t>
            </a:r>
            <a:r>
              <a:rPr lang="en-US" sz="1800" b="1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een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800" b="1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kaart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:</a:t>
            </a:r>
            <a:endParaRPr lang="en-US" sz="1800" b="1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3046879" y="164599"/>
            <a:ext cx="1614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1. </a:t>
            </a:r>
            <a:r>
              <a:rPr lang="en-US" sz="1600" b="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Vouw</a:t>
            </a:r>
            <a:r>
              <a:rPr lang="en-US" sz="1600" b="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de </a:t>
            </a:r>
            <a:r>
              <a:rPr lang="en-US" sz="1600" b="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kaart</a:t>
            </a:r>
            <a:r>
              <a:rPr lang="en-US" sz="1600" b="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/>
            </a:r>
            <a:br>
              <a:rPr lang="en-US" sz="1600" b="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</a:br>
            <a:r>
              <a:rPr lang="en-US" sz="1600" b="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in </a:t>
            </a:r>
            <a:r>
              <a:rPr lang="en-US" sz="1600" b="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tweeën</a:t>
            </a:r>
            <a:endParaRPr lang="en-US" sz="1600" b="0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8006307" y="164599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3.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Knip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uit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langs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de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streepjeslijn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5455631" y="164599"/>
            <a:ext cx="1689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2.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Lijm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de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achter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-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</a:b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kanten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aan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elkaar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501" y="141173"/>
            <a:ext cx="422678" cy="62182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0600" y="134118"/>
            <a:ext cx="380112" cy="57604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5362" y="184863"/>
            <a:ext cx="422678" cy="540540"/>
          </a:xfrm>
          <a:prstGeom prst="rect">
            <a:avLst/>
          </a:prstGeom>
        </p:spPr>
      </p:pic>
      <p:sp>
        <p:nvSpPr>
          <p:cNvPr id="49" name="Rectangle 48"/>
          <p:cNvSpPr/>
          <p:nvPr userDrawn="1"/>
        </p:nvSpPr>
        <p:spPr bwMode="white">
          <a:xfrm>
            <a:off x="5047488" y="1772814"/>
            <a:ext cx="4537680" cy="5527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 userDrawn="1"/>
        </p:nvSpPr>
        <p:spPr>
          <a:xfrm>
            <a:off x="2587570" y="6761630"/>
            <a:ext cx="368447" cy="368447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400" dirty="0" smtClean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4" name="TextBox 35"/>
          <p:cNvSpPr txBox="1"/>
          <p:nvPr userDrawn="1"/>
        </p:nvSpPr>
        <p:spPr>
          <a:xfrm>
            <a:off x="458908" y="7375513"/>
            <a:ext cx="4437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Geïnspireerd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door Scratch Cards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gemaakt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door</a:t>
            </a:r>
            <a:r>
              <a:rPr lang="en-US" sz="1000" baseline="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Natalie Rusk scratch.mit.edu/cards </a:t>
            </a:r>
          </a:p>
        </p:txBody>
      </p:sp>
      <p:sp>
        <p:nvSpPr>
          <p:cNvPr id="25" name="Rechthoek 24"/>
          <p:cNvSpPr/>
          <p:nvPr userDrawn="1"/>
        </p:nvSpPr>
        <p:spPr>
          <a:xfrm>
            <a:off x="5181671" y="7342386"/>
            <a:ext cx="44388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Vertaald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en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bewerkt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door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Sjouke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 de Boer, 2019</a:t>
            </a:r>
          </a:p>
        </p:txBody>
      </p:sp>
      <p:pic>
        <p:nvPicPr>
          <p:cNvPr id="26" name="Picture 16"/>
          <p:cNvPicPr>
            <a:picLocks noChangeAspect="1"/>
          </p:cNvPicPr>
          <p:nvPr userDrawn="1"/>
        </p:nvPicPr>
        <p:blipFill>
          <a:blip r:embed="rId7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" b="98714" l="521" r="984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13700">
            <a:off x="537916" y="1048303"/>
            <a:ext cx="1024374" cy="829637"/>
          </a:xfrm>
          <a:prstGeom prst="rect">
            <a:avLst/>
          </a:prstGeom>
        </p:spPr>
      </p:pic>
      <p:pic>
        <p:nvPicPr>
          <p:cNvPr id="27" name="Picture 2" descr="Afbeeldingsresultaat voor pictogram weergave"/>
          <p:cNvPicPr>
            <a:picLocks noChangeAspect="1" noChangeArrowheads="1"/>
          </p:cNvPicPr>
          <p:nvPr userDrawn="1"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998" y="1708140"/>
            <a:ext cx="464180" cy="46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Afbeeldingsresultaat voor pictogram weergave"/>
          <p:cNvPicPr>
            <a:picLocks noChangeAspect="1" noChangeArrowheads="1"/>
          </p:cNvPicPr>
          <p:nvPr userDrawn="1"/>
        </p:nvPicPr>
        <p:blipFill>
          <a:blip r:embed="rId10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" y="2854960"/>
            <a:ext cx="619760" cy="61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Afbeelding 29"/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257" y="6280978"/>
            <a:ext cx="598959" cy="59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9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13" Type="http://schemas.openxmlformats.org/officeDocument/2006/relationships/image" Target="../media/image25.png"/><Relationship Id="rId3" Type="http://schemas.openxmlformats.org/officeDocument/2006/relationships/image" Target="../media/image15.tiff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tiff"/><Relationship Id="rId11" Type="http://schemas.openxmlformats.org/officeDocument/2006/relationships/image" Target="../media/image23.png"/><Relationship Id="rId5" Type="http://schemas.openxmlformats.org/officeDocument/2006/relationships/image" Target="../media/image17.tiff"/><Relationship Id="rId10" Type="http://schemas.openxmlformats.org/officeDocument/2006/relationships/image" Target="../media/image22.png"/><Relationship Id="rId4" Type="http://schemas.openxmlformats.org/officeDocument/2006/relationships/image" Target="../media/image16.tiff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7.tiff"/><Relationship Id="rId7" Type="http://schemas.openxmlformats.org/officeDocument/2006/relationships/image" Target="../media/image30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0.tiff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microsoft.com/office/2007/relationships/hdphoto" Target="../media/hdphoto7.wdp"/><Relationship Id="rId15" Type="http://schemas.openxmlformats.org/officeDocument/2006/relationships/image" Target="../media/image51.png"/><Relationship Id="rId10" Type="http://schemas.openxmlformats.org/officeDocument/2006/relationships/image" Target="../media/image47.tiff"/><Relationship Id="rId4" Type="http://schemas.openxmlformats.org/officeDocument/2006/relationships/image" Target="../media/image44.png"/><Relationship Id="rId9" Type="http://schemas.microsoft.com/office/2007/relationships/hdphoto" Target="../media/hdphoto9.wdp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61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2" Type="http://schemas.openxmlformats.org/officeDocument/2006/relationships/image" Target="../media/image53.tiff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tiff"/><Relationship Id="rId11" Type="http://schemas.openxmlformats.org/officeDocument/2006/relationships/image" Target="../media/image59.png"/><Relationship Id="rId5" Type="http://schemas.openxmlformats.org/officeDocument/2006/relationships/image" Target="../media/image55.tiff"/><Relationship Id="rId15" Type="http://schemas.openxmlformats.org/officeDocument/2006/relationships/image" Target="../media/image63.png"/><Relationship Id="rId10" Type="http://schemas.microsoft.com/office/2007/relationships/hdphoto" Target="../media/hdphoto12.wdp"/><Relationship Id="rId4" Type="http://schemas.microsoft.com/office/2007/relationships/hdphoto" Target="../media/hdphoto10.wdp"/><Relationship Id="rId9" Type="http://schemas.openxmlformats.org/officeDocument/2006/relationships/image" Target="../media/image58.png"/><Relationship Id="rId1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image" Target="../media/image53.tiff"/><Relationship Id="rId7" Type="http://schemas.microsoft.com/office/2007/relationships/hdphoto" Target="../media/hdphoto13.wdp"/><Relationship Id="rId12" Type="http://schemas.microsoft.com/office/2007/relationships/hdphoto" Target="../media/hdphoto15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11" Type="http://schemas.openxmlformats.org/officeDocument/2006/relationships/image" Target="../media/image68.png"/><Relationship Id="rId5" Type="http://schemas.openxmlformats.org/officeDocument/2006/relationships/image" Target="../media/image56.tiff"/><Relationship Id="rId15" Type="http://schemas.openxmlformats.org/officeDocument/2006/relationships/image" Target="../media/image71.png"/><Relationship Id="rId10" Type="http://schemas.openxmlformats.org/officeDocument/2006/relationships/image" Target="../media/image67.tiff"/><Relationship Id="rId4" Type="http://schemas.openxmlformats.org/officeDocument/2006/relationships/image" Target="../media/image55.tiff"/><Relationship Id="rId9" Type="http://schemas.microsoft.com/office/2007/relationships/hdphoto" Target="../media/hdphoto14.wdp"/><Relationship Id="rId1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Weergave</a:t>
            </a:r>
            <a:r>
              <a:rPr lang="en-US" dirty="0" smtClean="0"/>
              <a:t> </a:t>
            </a:r>
            <a:r>
              <a:rPr lang="en-US" dirty="0" err="1" smtClean="0"/>
              <a:t>Kaarten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Weergave</a:t>
            </a:r>
            <a:r>
              <a:rPr lang="en-US" dirty="0" smtClean="0"/>
              <a:t> </a:t>
            </a:r>
            <a:r>
              <a:rPr lang="en-US" dirty="0" err="1" smtClean="0"/>
              <a:t>Kaarten</a:t>
            </a:r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5938514" y="2728595"/>
            <a:ext cx="3093725" cy="3133725"/>
          </a:xfrm>
          <a:prstGeom prst="rect">
            <a:avLst/>
          </a:prstGeom>
        </p:spPr>
        <p:txBody>
          <a:bodyPr/>
          <a:lstStyle>
            <a:lvl1pPr marL="396875" indent="-396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00000"/>
              <a:buFont typeface="+mj-lt"/>
              <a:buAutoNum type="arabicPeriod"/>
              <a:defRPr sz="2000" b="1" kern="1200">
                <a:solidFill>
                  <a:schemeClr val="accent4">
                    <a:lumMod val="50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Zeg</a:t>
            </a:r>
            <a:r>
              <a:rPr lang="en-US" dirty="0" smtClean="0"/>
              <a:t> Hallo</a:t>
            </a:r>
          </a:p>
          <a:p>
            <a:r>
              <a:rPr lang="en-US" dirty="0" err="1" smtClean="0"/>
              <a:t>Voeg</a:t>
            </a:r>
            <a:r>
              <a:rPr lang="en-US" dirty="0" smtClean="0"/>
              <a:t> je </a:t>
            </a:r>
            <a:r>
              <a:rPr lang="en-US" dirty="0" err="1" smtClean="0"/>
              <a:t>naam</a:t>
            </a:r>
            <a:r>
              <a:rPr lang="en-US" dirty="0" smtClean="0"/>
              <a:t> toe </a:t>
            </a:r>
          </a:p>
          <a:p>
            <a:r>
              <a:rPr lang="en-US" dirty="0" err="1" smtClean="0"/>
              <a:t>Afbeelding</a:t>
            </a:r>
            <a:r>
              <a:rPr lang="en-US" dirty="0" smtClean="0"/>
              <a:t> </a:t>
            </a:r>
            <a:r>
              <a:rPr lang="en-US" dirty="0" err="1" smtClean="0"/>
              <a:t>weergeven</a:t>
            </a:r>
            <a:endParaRPr lang="en-US" dirty="0" smtClean="0"/>
          </a:p>
          <a:p>
            <a:r>
              <a:rPr lang="en-US" dirty="0" err="1" smtClean="0"/>
              <a:t>Maak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Emoji</a:t>
            </a:r>
          </a:p>
          <a:p>
            <a:r>
              <a:rPr lang="en-US" dirty="0" err="1" smtClean="0"/>
              <a:t>Geef</a:t>
            </a:r>
            <a:r>
              <a:rPr lang="en-US" dirty="0" smtClean="0"/>
              <a:t> de </a:t>
            </a:r>
            <a:r>
              <a:rPr lang="en-US" dirty="0" err="1" smtClean="0"/>
              <a:t>tijd</a:t>
            </a:r>
            <a:r>
              <a:rPr lang="en-US" dirty="0" smtClean="0"/>
              <a:t> </a:t>
            </a:r>
            <a:r>
              <a:rPr lang="en-US" dirty="0" err="1" smtClean="0"/>
              <a:t>weer</a:t>
            </a:r>
            <a:endParaRPr lang="en-US" dirty="0" smtClean="0"/>
          </a:p>
          <a:p>
            <a:r>
              <a:rPr lang="en-US" dirty="0" err="1" smtClean="0"/>
              <a:t>Maak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armband</a:t>
            </a:r>
          </a:p>
          <a:p>
            <a:r>
              <a:rPr lang="en-US" dirty="0" err="1" smtClean="0"/>
              <a:t>Maak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badge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2" b="99689" l="0" r="987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1236" y="2203547"/>
            <a:ext cx="1679834" cy="13624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6" b="96914" l="512" r="992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40" y="2202732"/>
            <a:ext cx="1620018" cy="13424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3778" y="5601023"/>
            <a:ext cx="952716" cy="761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05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221" y="4715539"/>
            <a:ext cx="992273" cy="829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7771" l="2308" r="984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221" y="3861097"/>
            <a:ext cx="992273" cy="79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Zeg</a:t>
            </a:r>
            <a:r>
              <a:rPr lang="en-US" dirty="0" smtClean="0"/>
              <a:t> Hallo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Zeg</a:t>
            </a:r>
            <a:r>
              <a:rPr lang="en-US" dirty="0" smtClean="0"/>
              <a:t> Hallo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47488" y="1663430"/>
            <a:ext cx="4530537" cy="1828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47488" y="5457217"/>
            <a:ext cx="4530537" cy="1828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47488" y="3570050"/>
            <a:ext cx="4530537" cy="18288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217" y="1817318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  <a:latin typeface="Tw Cen MT" panose="020B0602020104020603" pitchFamily="34" charset="0"/>
              </a:rPr>
              <a:t>BEGIN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0728" y="3673466"/>
            <a:ext cx="1913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w Cen MT" panose="020B0602020104020603" pitchFamily="34" charset="0"/>
              </a:rPr>
              <a:t>VOEG DEZE CODE TOE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96922" y="5522208"/>
            <a:ext cx="121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PROBEER HET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 bwMode="black">
          <a:xfrm>
            <a:off x="1486215" y="2104300"/>
            <a:ext cx="2621279" cy="40005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Laat</a:t>
            </a:r>
            <a:r>
              <a:rPr lang="en-US" dirty="0" smtClean="0"/>
              <a:t> je </a:t>
            </a:r>
            <a:r>
              <a:rPr lang="en-US" dirty="0" err="1" smtClean="0"/>
              <a:t>micro:bit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groet</a:t>
            </a:r>
            <a:r>
              <a:rPr lang="en-US" dirty="0" smtClean="0"/>
              <a:t> </a:t>
            </a:r>
            <a:r>
              <a:rPr lang="en-US" dirty="0" err="1" smtClean="0"/>
              <a:t>weergeven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27872" y="679704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464" y="2167714"/>
            <a:ext cx="861146" cy="731974"/>
          </a:xfrm>
          <a:prstGeom prst="rect">
            <a:avLst/>
          </a:prstGeom>
          <a:ln>
            <a:solidFill>
              <a:srgbClr val="3EDCFD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6222" y="2266171"/>
            <a:ext cx="557327" cy="501045"/>
          </a:xfrm>
          <a:prstGeom prst="rect">
            <a:avLst/>
          </a:prstGeom>
          <a:ln>
            <a:solidFill>
              <a:srgbClr val="3EDCFD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208752" y="6121791"/>
            <a:ext cx="2849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latin typeface="Tw Cen MT" charset="0"/>
                <a:ea typeface="Tw Cen MT" charset="0"/>
                <a:cs typeface="Tw Cen MT" charset="0"/>
              </a:rPr>
              <a:t>Beweeg</a:t>
            </a:r>
            <a:r>
              <a:rPr lang="en-US" sz="1000" b="1" dirty="0" smtClean="0">
                <a:latin typeface="Tw Cen MT" charset="0"/>
                <a:ea typeface="Tw Cen MT" charset="0"/>
                <a:cs typeface="Tw Cen MT" charset="0"/>
              </a:rPr>
              <a:t> je </a:t>
            </a:r>
            <a:r>
              <a:rPr lang="en-US" sz="1000" b="1" dirty="0" err="1" smtClean="0">
                <a:latin typeface="Tw Cen MT" charset="0"/>
                <a:ea typeface="Tw Cen MT" charset="0"/>
                <a:cs typeface="Tw Cen MT" charset="0"/>
              </a:rPr>
              <a:t>micro:bit</a:t>
            </a:r>
            <a:r>
              <a:rPr lang="en-US" sz="1000" b="1" dirty="0" smtClean="0">
                <a:latin typeface="Tw Cen MT" charset="0"/>
                <a:ea typeface="Tw Cen MT" charset="0"/>
                <a:cs typeface="Tw Cen MT" charset="0"/>
              </a:rPr>
              <a:t>. 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Kun je de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boodschap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lezen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? </a:t>
            </a:r>
            <a:b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</a:br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  <a:p>
            <a:r>
              <a:rPr lang="en-US" sz="1000" b="1" dirty="0" smtClean="0">
                <a:latin typeface="Tw Cen MT" charset="0"/>
                <a:ea typeface="Tw Cen MT" charset="0"/>
                <a:cs typeface="Tw Cen MT" charset="0"/>
              </a:rPr>
              <a:t>OPDRACHT: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Bedenk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zelf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een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bericht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voor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op je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micro:bit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! </a:t>
            </a:r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36073" y="2924954"/>
            <a:ext cx="2042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Verbind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je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micro:bit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met  Scratch.</a:t>
            </a:r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723044" y="2816065"/>
            <a:ext cx="2038332" cy="3376057"/>
            <a:chOff x="1317718" y="2766444"/>
            <a:chExt cx="2629247" cy="421032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9937" y="6175083"/>
              <a:ext cx="967028" cy="80168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6560" y="4468819"/>
              <a:ext cx="1004638" cy="80168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7718" y="2766444"/>
              <a:ext cx="981927" cy="79057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4429" y="5319719"/>
              <a:ext cx="1004638" cy="801681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3334" t="12500" r="8974" b="7500"/>
          <a:stretch/>
        </p:blipFill>
        <p:spPr>
          <a:xfrm>
            <a:off x="8252721" y="2231220"/>
            <a:ext cx="808192" cy="60496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33" name="Picture 2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459" y="3439497"/>
            <a:ext cx="858519" cy="711294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9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9247" y="4001185"/>
            <a:ext cx="2000250" cy="1200150"/>
          </a:xfrm>
          <a:prstGeom prst="rect">
            <a:avLst/>
          </a:prstGeom>
        </p:spPr>
      </p:pic>
      <p:pic>
        <p:nvPicPr>
          <p:cNvPr id="34" name="Afbeelding 33"/>
          <p:cNvPicPr>
            <a:picLocks noChangeAspect="1"/>
          </p:cNvPicPr>
          <p:nvPr/>
        </p:nvPicPr>
        <p:blipFill>
          <a:blip r:embed="rId10">
            <a:clrChange>
              <a:clrFrom>
                <a:srgbClr val="E5F0FF"/>
              </a:clrFrom>
              <a:clrTo>
                <a:srgbClr val="E5F0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6719" y="3612907"/>
            <a:ext cx="776829" cy="362081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11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82241" y="5610611"/>
            <a:ext cx="1476720" cy="497042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1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37576" y="6146627"/>
            <a:ext cx="1521386" cy="567564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1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66000" y="6606003"/>
            <a:ext cx="2077460" cy="59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Voeg</a:t>
            </a:r>
            <a:r>
              <a:rPr lang="en-US" dirty="0" smtClean="0"/>
              <a:t> je </a:t>
            </a:r>
            <a:r>
              <a:rPr lang="en-US" dirty="0" err="1" smtClean="0"/>
              <a:t>naam</a:t>
            </a:r>
            <a:r>
              <a:rPr lang="en-US" dirty="0" smtClean="0"/>
              <a:t> toe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Voeg</a:t>
            </a:r>
            <a:r>
              <a:rPr lang="en-US" dirty="0" smtClean="0"/>
              <a:t> je </a:t>
            </a:r>
            <a:r>
              <a:rPr lang="en-US" dirty="0" err="1" smtClean="0"/>
              <a:t>naam</a:t>
            </a:r>
            <a:r>
              <a:rPr lang="en-US" dirty="0" smtClean="0"/>
              <a:t> toe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47488" y="1663430"/>
            <a:ext cx="4530537" cy="1506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47488" y="5686237"/>
            <a:ext cx="4530537" cy="15997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47488" y="3249272"/>
            <a:ext cx="4530537" cy="234317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54151" y="1805756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  <a:latin typeface="Tw Cen MT" panose="020B0602020104020603" pitchFamily="34" charset="0"/>
              </a:rPr>
              <a:t>BEGIN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923" y="3373917"/>
            <a:ext cx="1913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w Cen MT" panose="020B0602020104020603" pitchFamily="34" charset="0"/>
              </a:rPr>
              <a:t>VOEG DEZE CODE TOE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96922" y="5748875"/>
            <a:ext cx="121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PROBEER HET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black">
          <a:xfrm>
            <a:off x="1486215" y="2118155"/>
            <a:ext cx="2621279" cy="40005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Programmeer</a:t>
            </a:r>
            <a:r>
              <a:rPr lang="en-US" dirty="0" smtClean="0"/>
              <a:t> de </a:t>
            </a:r>
            <a:r>
              <a:rPr lang="en-US" dirty="0" err="1" smtClean="0"/>
              <a:t>micro:bit</a:t>
            </a:r>
            <a:r>
              <a:rPr lang="en-US" dirty="0" smtClean="0"/>
              <a:t> zo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hij</a:t>
            </a:r>
            <a:r>
              <a:rPr lang="en-US" dirty="0" smtClean="0"/>
              <a:t> je </a:t>
            </a: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laat</a:t>
            </a:r>
            <a:r>
              <a:rPr lang="en-US" dirty="0" smtClean="0"/>
              <a:t> </a:t>
            </a:r>
            <a:r>
              <a:rPr lang="en-US" dirty="0" err="1" smtClean="0"/>
              <a:t>zien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32156" y="6797040"/>
            <a:ext cx="509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9058" y="2539658"/>
            <a:ext cx="27983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Gebruik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het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waarnmen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blok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om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samen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te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werken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met je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micro:bit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.</a:t>
            </a:r>
          </a:p>
          <a:p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276613" y="2073923"/>
            <a:ext cx="0" cy="82830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08752" y="6121791"/>
            <a:ext cx="23740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Start het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programma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typ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je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naam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in. Wat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zie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je op je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micro:bit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?</a:t>
            </a:r>
          </a:p>
          <a:p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7388" y="6670128"/>
            <a:ext cx="3389971" cy="434689"/>
          </a:xfrm>
          <a:prstGeom prst="rect">
            <a:avLst/>
          </a:prstGeom>
          <a:ln>
            <a:solidFill>
              <a:srgbClr val="3EDCFD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8556256" y="4156391"/>
            <a:ext cx="874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Voeg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je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antwoord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samen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met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andere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tekst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en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maak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zo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een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zin.</a:t>
            </a:r>
            <a:endParaRPr lang="en-US" sz="800" dirty="0">
              <a:latin typeface="Tw Cen MT" charset="0"/>
              <a:ea typeface="Tw Cen MT" charset="0"/>
              <a:cs typeface="Tw Cen MT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8556257" y="4893461"/>
            <a:ext cx="437242" cy="1578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0782" y="5860250"/>
            <a:ext cx="2350634" cy="271621"/>
          </a:xfrm>
          <a:prstGeom prst="rect">
            <a:avLst/>
          </a:prstGeom>
          <a:ln>
            <a:solidFill>
              <a:srgbClr val="3EDCFD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1617505" y="5861850"/>
            <a:ext cx="78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ANNA</a:t>
            </a:r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362757" y="2878187"/>
            <a:ext cx="866683" cy="2854058"/>
            <a:chOff x="2066576" y="2771023"/>
            <a:chExt cx="1152365" cy="3659574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9661" y="3712865"/>
              <a:ext cx="1075340" cy="87904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7431" y="2771023"/>
              <a:ext cx="1141510" cy="912046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0697" y="4615404"/>
              <a:ext cx="1075340" cy="87904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66576" y="5518551"/>
              <a:ext cx="1141510" cy="912046"/>
            </a:xfrm>
            <a:prstGeom prst="rect">
              <a:avLst/>
            </a:prstGeom>
          </p:spPr>
        </p:pic>
      </p:grpSp>
      <p:pic>
        <p:nvPicPr>
          <p:cNvPr id="13" name="Afbeelding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161" y="2144564"/>
            <a:ext cx="723900" cy="495300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3327" y="2118155"/>
            <a:ext cx="1237615" cy="506975"/>
          </a:xfrm>
          <a:prstGeom prst="rect">
            <a:avLst/>
          </a:prstGeom>
        </p:spPr>
      </p:pic>
      <p:pic>
        <p:nvPicPr>
          <p:cNvPr id="32" name="Afbeelding 31"/>
          <p:cNvPicPr>
            <a:picLocks noChangeAspect="1"/>
          </p:cNvPicPr>
          <p:nvPr/>
        </p:nvPicPr>
        <p:blipFill>
          <a:blip r:embed="rId7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0411" y="2131287"/>
            <a:ext cx="1231690" cy="491292"/>
          </a:xfrm>
          <a:prstGeom prst="rect">
            <a:avLst/>
          </a:prstGeom>
        </p:spPr>
      </p:pic>
      <p:pic>
        <p:nvPicPr>
          <p:cNvPr id="33" name="Afbeelding 32"/>
          <p:cNvPicPr>
            <a:picLocks noChangeAspect="1"/>
          </p:cNvPicPr>
          <p:nvPr/>
        </p:nvPicPr>
        <p:blipFill>
          <a:blip r:embed="rId8">
            <a:clrChange>
              <a:clrFrom>
                <a:srgbClr val="E5F0FF"/>
              </a:clrFrom>
              <a:clrTo>
                <a:srgbClr val="E5F0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8480" y="3291595"/>
            <a:ext cx="702241" cy="327315"/>
          </a:xfrm>
          <a:prstGeom prst="rect">
            <a:avLst/>
          </a:prstGeom>
        </p:spPr>
      </p:pic>
      <p:pic>
        <p:nvPicPr>
          <p:cNvPr id="34" name="Afbeelding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4290" y="4040695"/>
            <a:ext cx="3266043" cy="1330315"/>
          </a:xfrm>
          <a:prstGeom prst="rect">
            <a:avLst/>
          </a:prstGeom>
        </p:spPr>
      </p:pic>
      <p:pic>
        <p:nvPicPr>
          <p:cNvPr id="36" name="Afbeelding 35"/>
          <p:cNvPicPr>
            <a:picLocks noChangeAspect="1"/>
          </p:cNvPicPr>
          <p:nvPr/>
        </p:nvPicPr>
        <p:blipFill>
          <a:blip r:embed="rId10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4444" y="6049615"/>
            <a:ext cx="1861644" cy="54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Afbeelding</a:t>
            </a:r>
            <a:r>
              <a:rPr lang="en-US" dirty="0" smtClean="0"/>
              <a:t> </a:t>
            </a:r>
            <a:r>
              <a:rPr lang="en-US" dirty="0" err="1" smtClean="0"/>
              <a:t>weergeven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Afbeelding</a:t>
            </a:r>
            <a:r>
              <a:rPr lang="en-US" dirty="0" smtClean="0"/>
              <a:t> </a:t>
            </a:r>
            <a:r>
              <a:rPr lang="en-US" dirty="0" err="1" smtClean="0"/>
              <a:t>weergeven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47488" y="1663430"/>
            <a:ext cx="4530537" cy="15940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47488" y="5457217"/>
            <a:ext cx="4530537" cy="1828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47488" y="3345522"/>
            <a:ext cx="4530537" cy="205332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50703" y="1774444"/>
            <a:ext cx="1913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  <a:latin typeface="Tw Cen MT" panose="020B0602020104020603" pitchFamily="34" charset="0"/>
              </a:rPr>
              <a:t>VOEG DEZE CODE TOE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0319" y="3444051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w Cen MT" panose="020B0602020104020603" pitchFamily="34" charset="0"/>
              </a:rPr>
              <a:t>ONTWERP EEN AFBEELDING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18686" y="5535057"/>
            <a:ext cx="121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PROBEER HET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black">
          <a:xfrm>
            <a:off x="1486215" y="2118155"/>
            <a:ext cx="2621279" cy="40005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Geef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afbeelding</a:t>
            </a:r>
            <a:r>
              <a:rPr lang="en-US" dirty="0" smtClean="0"/>
              <a:t> </a:t>
            </a:r>
            <a:r>
              <a:rPr lang="en-US" dirty="0" err="1" smtClean="0"/>
              <a:t>weer</a:t>
            </a:r>
            <a:r>
              <a:rPr lang="en-US" dirty="0" smtClean="0"/>
              <a:t> op de display van je </a:t>
            </a:r>
            <a:r>
              <a:rPr lang="en-US" dirty="0" err="1" smtClean="0"/>
              <a:t>micro:bit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32156" y="6797040"/>
            <a:ext cx="497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3</a:t>
            </a:r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07287" y="5842834"/>
            <a:ext cx="21676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Klik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op de A-knop om je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ontwerp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af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te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beelden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op de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micro:bit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. </a:t>
            </a:r>
          </a:p>
          <a:p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  <a:p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  <a:p>
            <a:r>
              <a:rPr lang="en-US" sz="1000" b="1" dirty="0" smtClean="0">
                <a:latin typeface="Tw Cen MT" charset="0"/>
                <a:ea typeface="Tw Cen MT" charset="0"/>
                <a:cs typeface="Tw Cen MT" charset="0"/>
              </a:rPr>
              <a:t>OPDRACHT: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Laat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het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hartje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10x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knipperen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. Kun je het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hartje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ook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eindeloos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laten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knipperen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? Wat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moet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je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dan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veranderen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? </a:t>
            </a:r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22" y="3257520"/>
            <a:ext cx="2813131" cy="23136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205998" y="3968437"/>
            <a:ext cx="1446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Gebruik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het raster van  5x5 om je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afbeelding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te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maken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. </a:t>
            </a:r>
            <a:b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</a:br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  <a:p>
            <a:pPr algn="ctr"/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Klik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op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een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vakje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om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een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led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te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laten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branden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of om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uit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te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schakelen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. </a:t>
            </a:r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  <a:p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670" y="3672456"/>
            <a:ext cx="1885544" cy="1710145"/>
          </a:xfrm>
          <a:prstGeom prst="rect">
            <a:avLst/>
          </a:prstGeom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4">
            <a:clrChange>
              <a:clrFrom>
                <a:srgbClr val="E5F0FF"/>
              </a:clrFrom>
              <a:clrTo>
                <a:srgbClr val="E5F0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9280" y="1717779"/>
            <a:ext cx="702241" cy="32731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1521" y="2152631"/>
            <a:ext cx="2314609" cy="1178977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6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0488" y="3746544"/>
            <a:ext cx="1312627" cy="163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Maak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Emoji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Maak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Emoji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47488" y="1663430"/>
            <a:ext cx="4530537" cy="15080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47488" y="5457217"/>
            <a:ext cx="4530537" cy="1828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47488" y="3275785"/>
            <a:ext cx="4530537" cy="212306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88038" y="3352328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w Cen MT" panose="020B0602020104020603" pitchFamily="34" charset="0"/>
              </a:rPr>
              <a:t>ONTWERP JE EMOJI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52547" y="5607697"/>
            <a:ext cx="121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PROBEER HET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black">
          <a:xfrm>
            <a:off x="1486215" y="2130031"/>
            <a:ext cx="2621279" cy="40005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Ontwerp</a:t>
            </a:r>
            <a:r>
              <a:rPr lang="en-US" dirty="0" smtClean="0"/>
              <a:t> je </a:t>
            </a:r>
            <a:r>
              <a:rPr lang="en-US" dirty="0" err="1" smtClean="0"/>
              <a:t>eigen</a:t>
            </a:r>
            <a:r>
              <a:rPr lang="en-US" dirty="0" smtClean="0"/>
              <a:t> Emoji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24680" y="6792940"/>
            <a:ext cx="474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4</a:t>
            </a:r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76163" y="5909095"/>
            <a:ext cx="22328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Klik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op de A-knop om je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ontwerp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te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latem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zien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op je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micro:bit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! </a:t>
            </a:r>
          </a:p>
          <a:p>
            <a:endParaRPr lang="en-US" sz="1000" dirty="0" smtClean="0">
              <a:latin typeface="Tw Cen MT" charset="0"/>
              <a:ea typeface="Tw Cen MT" charset="0"/>
              <a:cs typeface="Tw Cen MT" charset="0"/>
            </a:endParaRPr>
          </a:p>
          <a:p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  <a:p>
            <a:r>
              <a:rPr lang="en-US" sz="1000" b="1" dirty="0" smtClean="0">
                <a:latin typeface="Tw Cen MT" charset="0"/>
                <a:ea typeface="Tw Cen MT" charset="0"/>
                <a:cs typeface="Tw Cen MT" charset="0"/>
              </a:rPr>
              <a:t>OPDRACHT: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Ontwerp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nog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meer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Emoji’s! </a:t>
            </a:r>
          </a:p>
          <a:p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  <a:p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15" y="3305234"/>
            <a:ext cx="2816780" cy="233410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222881" y="4973929"/>
            <a:ext cx="1365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Klik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hier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om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alle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leds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aan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of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uit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te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zetten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..</a:t>
            </a:r>
            <a:endParaRPr lang="en-US" sz="800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05998" y="3816032"/>
            <a:ext cx="1446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Klik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op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ieder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blok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je om de led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aan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of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uit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te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zetten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ontwerp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je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eigen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Emoji! </a:t>
            </a:r>
          </a:p>
          <a:p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  <a:p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694" y="3625627"/>
            <a:ext cx="1847850" cy="190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724" y="3613974"/>
            <a:ext cx="1819275" cy="18573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769" y="5059101"/>
            <a:ext cx="2381183" cy="15718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857" y="5563402"/>
            <a:ext cx="2310804" cy="16832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444" y="6235129"/>
            <a:ext cx="2410508" cy="1436921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33" idx="3"/>
          </p:cNvCxnSpPr>
          <p:nvPr/>
        </p:nvCxnSpPr>
        <p:spPr>
          <a:xfrm flipV="1">
            <a:off x="6588038" y="5083176"/>
            <a:ext cx="320762" cy="6003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172238" y="5083068"/>
            <a:ext cx="320762" cy="10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7"/>
          <p:cNvSpPr txBox="1"/>
          <p:nvPr/>
        </p:nvSpPr>
        <p:spPr>
          <a:xfrm>
            <a:off x="6650703" y="1774444"/>
            <a:ext cx="1913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  <a:latin typeface="Tw Cen MT" panose="020B0602020104020603" pitchFamily="34" charset="0"/>
              </a:rPr>
              <a:t>VOEG DEZE CODE TOE</a:t>
            </a:r>
          </a:p>
        </p:txBody>
      </p:sp>
      <p:pic>
        <p:nvPicPr>
          <p:cNvPr id="29" name="Afbeelding 28"/>
          <p:cNvPicPr>
            <a:picLocks noChangeAspect="1"/>
          </p:cNvPicPr>
          <p:nvPr/>
        </p:nvPicPr>
        <p:blipFill>
          <a:blip r:embed="rId8">
            <a:clrChange>
              <a:clrFrom>
                <a:srgbClr val="E5F0FF"/>
              </a:clrFrom>
              <a:clrTo>
                <a:srgbClr val="E5F0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9280" y="1717779"/>
            <a:ext cx="702241" cy="327315"/>
          </a:xfrm>
          <a:prstGeom prst="rect">
            <a:avLst/>
          </a:prstGeom>
        </p:spPr>
      </p:pic>
      <p:pic>
        <p:nvPicPr>
          <p:cNvPr id="30" name="Afbeelding 29"/>
          <p:cNvPicPr>
            <a:picLocks noChangeAspect="1"/>
          </p:cNvPicPr>
          <p:nvPr/>
        </p:nvPicPr>
        <p:blipFill>
          <a:blip r:embed="rId9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7543" y="2063342"/>
            <a:ext cx="2314609" cy="117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8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Geef</a:t>
            </a:r>
            <a:r>
              <a:rPr lang="en-US" dirty="0" smtClean="0"/>
              <a:t> de </a:t>
            </a:r>
            <a:r>
              <a:rPr lang="en-US" dirty="0" err="1" smtClean="0"/>
              <a:t>tijd</a:t>
            </a:r>
            <a:r>
              <a:rPr lang="en-US" dirty="0" smtClean="0"/>
              <a:t> </a:t>
            </a:r>
            <a:r>
              <a:rPr lang="en-US" dirty="0" err="1" smtClean="0"/>
              <a:t>weer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Geef</a:t>
            </a:r>
            <a:r>
              <a:rPr lang="en-US" dirty="0" smtClean="0"/>
              <a:t> de </a:t>
            </a:r>
            <a:r>
              <a:rPr lang="en-US" dirty="0" err="1" smtClean="0"/>
              <a:t>tijd</a:t>
            </a:r>
            <a:r>
              <a:rPr lang="en-US" dirty="0" smtClean="0"/>
              <a:t> </a:t>
            </a:r>
            <a:r>
              <a:rPr lang="en-US" dirty="0" err="1" smtClean="0"/>
              <a:t>weer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47488" y="1663429"/>
            <a:ext cx="4530537" cy="14686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47488" y="5457217"/>
            <a:ext cx="4530537" cy="1828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47488" y="3215986"/>
            <a:ext cx="4530537" cy="218286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217" y="1817318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  <a:latin typeface="Tw Cen MT" panose="020B0602020104020603" pitchFamily="34" charset="0"/>
              </a:rPr>
              <a:t>BEGIN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17070" y="3339490"/>
            <a:ext cx="1913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w Cen MT" panose="020B0602020104020603" pitchFamily="34" charset="0"/>
              </a:rPr>
              <a:t>VOEG DEZE CODE TOE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41978" y="5522354"/>
            <a:ext cx="121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PROBEER HET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black">
          <a:xfrm>
            <a:off x="1486215" y="2130031"/>
            <a:ext cx="2621279" cy="40005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Laat</a:t>
            </a:r>
            <a:r>
              <a:rPr lang="en-US" dirty="0" smtClean="0"/>
              <a:t> de </a:t>
            </a:r>
            <a:r>
              <a:rPr lang="en-US" dirty="0" err="1" smtClean="0"/>
              <a:t>juiste</a:t>
            </a:r>
            <a:r>
              <a:rPr lang="en-US" dirty="0" smtClean="0"/>
              <a:t> </a:t>
            </a:r>
            <a:r>
              <a:rPr lang="en-US" dirty="0" err="1" smtClean="0"/>
              <a:t>tijd</a:t>
            </a:r>
            <a:r>
              <a:rPr lang="en-US" dirty="0" smtClean="0"/>
              <a:t> </a:t>
            </a:r>
            <a:r>
              <a:rPr lang="en-US" dirty="0" err="1" smtClean="0"/>
              <a:t>zien</a:t>
            </a:r>
            <a:r>
              <a:rPr lang="en-US" dirty="0" smtClean="0"/>
              <a:t> op je </a:t>
            </a:r>
            <a:r>
              <a:rPr lang="en-US" dirty="0" err="1" smtClean="0"/>
              <a:t>micro:bit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24680" y="6797040"/>
            <a:ext cx="474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5</a:t>
            </a:r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76613" y="4894707"/>
            <a:ext cx="3241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Voeg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het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uur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en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de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minuut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samen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met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behulp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van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een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dubbel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‘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voeg</a:t>
            </a:r>
            <a:r>
              <a:rPr lang="en-US" sz="800" dirty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samen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’-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blok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. 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Deze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vind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je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bij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Functies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. </a:t>
            </a:r>
            <a:endParaRPr lang="en-US" sz="800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76163" y="5909095"/>
            <a:ext cx="21676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Klik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op de A-knop om de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tijd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op je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micro:bit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weer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te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geven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. </a:t>
            </a:r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  <a:p>
            <a:endParaRPr lang="en-US" sz="1000" b="1" dirty="0" smtClean="0">
              <a:latin typeface="Tw Cen MT" charset="0"/>
              <a:ea typeface="Tw Cen MT" charset="0"/>
              <a:cs typeface="Tw Cen MT" charset="0"/>
            </a:endParaRPr>
          </a:p>
          <a:p>
            <a:r>
              <a:rPr lang="en-US" sz="1000" b="1" dirty="0" smtClean="0">
                <a:latin typeface="Tw Cen MT" charset="0"/>
                <a:ea typeface="Tw Cen MT" charset="0"/>
                <a:cs typeface="Tw Cen MT" charset="0"/>
              </a:rPr>
              <a:t>OPDRACHT: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Welke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informative kun je nog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meer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afbeelden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? Hoe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houdt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je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dat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overzichtelijk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? </a:t>
            </a:r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  <a:p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5" b="98095" l="264" r="992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930" y="4967029"/>
            <a:ext cx="1179564" cy="9803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7" b="98726" l="785" r="986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108" y="4967029"/>
            <a:ext cx="1172961" cy="9641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418" l="524" r="992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634" y="2869406"/>
            <a:ext cx="1130659" cy="9353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9" b="99361" l="2558" r="987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384" y="2864011"/>
            <a:ext cx="1168389" cy="9353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9232" y="3991640"/>
            <a:ext cx="777674" cy="777674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V="1">
            <a:off x="7565367" y="4679010"/>
            <a:ext cx="290684" cy="166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129877" y="4657238"/>
            <a:ext cx="435490" cy="18786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59058" y="2539658"/>
            <a:ext cx="279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Gebruik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het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Waarnemen-blok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om met je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micro:bit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samen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te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werken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. </a:t>
            </a:r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6276613" y="2073923"/>
            <a:ext cx="0" cy="82830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4545" y="1816010"/>
            <a:ext cx="1839671" cy="1109969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7114" y="2221837"/>
            <a:ext cx="723900" cy="504825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1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2378" y="2114409"/>
            <a:ext cx="1543050" cy="495300"/>
          </a:xfrm>
          <a:prstGeom prst="rect">
            <a:avLst/>
          </a:prstGeom>
        </p:spPr>
      </p:pic>
      <p:pic>
        <p:nvPicPr>
          <p:cNvPr id="32" name="Afbeelding 31"/>
          <p:cNvPicPr>
            <a:picLocks noChangeAspect="1"/>
          </p:cNvPicPr>
          <p:nvPr/>
        </p:nvPicPr>
        <p:blipFill>
          <a:blip r:embed="rId14">
            <a:clrChange>
              <a:clrFrom>
                <a:srgbClr val="E5F0FF"/>
              </a:clrFrom>
              <a:clrTo>
                <a:srgbClr val="E5F0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6666" y="3276871"/>
            <a:ext cx="702241" cy="327315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15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6666" y="3738701"/>
            <a:ext cx="4264516" cy="905793"/>
          </a:xfrm>
          <a:prstGeom prst="rect">
            <a:avLst/>
          </a:prstGeom>
        </p:spPr>
      </p:pic>
      <p:pic>
        <p:nvPicPr>
          <p:cNvPr id="22" name="Afbeelding 21"/>
          <p:cNvPicPr>
            <a:picLocks noChangeAspect="1"/>
          </p:cNvPicPr>
          <p:nvPr/>
        </p:nvPicPr>
        <p:blipFill>
          <a:blip r:embed="rId16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536" y="5450050"/>
            <a:ext cx="1611762" cy="178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6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Maak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armband!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340069" y="2260288"/>
            <a:ext cx="2863388" cy="400050"/>
          </a:xfrm>
        </p:spPr>
        <p:txBody>
          <a:bodyPr/>
          <a:lstStyle/>
          <a:p>
            <a:r>
              <a:rPr lang="en-US" dirty="0" err="1" smtClean="0"/>
              <a:t>Draag</a:t>
            </a:r>
            <a:r>
              <a:rPr lang="en-US" dirty="0" smtClean="0"/>
              <a:t> je </a:t>
            </a:r>
            <a:r>
              <a:rPr lang="en-US" dirty="0" err="1" smtClean="0"/>
              <a:t>micro:bit</a:t>
            </a:r>
            <a:r>
              <a:rPr lang="en-US" dirty="0" smtClean="0"/>
              <a:t> om je pols!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Maak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armband!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47488" y="1663430"/>
            <a:ext cx="4530537" cy="15624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47488" y="5457217"/>
            <a:ext cx="4530537" cy="1828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47488" y="3261942"/>
            <a:ext cx="4530537" cy="211135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217" y="1817318"/>
            <a:ext cx="1174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  <a:latin typeface="Tw Cen MT" panose="020B0602020104020603" pitchFamily="34" charset="0"/>
              </a:rPr>
              <a:t>MATERIALEN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54544" y="3325883"/>
            <a:ext cx="1758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w Cen MT" panose="020B0602020104020603" pitchFamily="34" charset="0"/>
              </a:rPr>
              <a:t>HOE MAAK JE HEM?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57879" y="5483147"/>
            <a:ext cx="121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PROBEER HET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27461" y="679205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6</a:t>
            </a:r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344" y="2335874"/>
            <a:ext cx="565850" cy="2829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284162" y="2757645"/>
            <a:ext cx="711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Knutsel-papier</a:t>
            </a:r>
            <a:endParaRPr lang="en-US" sz="800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16485" y="2768238"/>
            <a:ext cx="66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Duct tape</a:t>
            </a:r>
          </a:p>
          <a:p>
            <a:pPr algn="ctr"/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(5 cm)</a:t>
            </a:r>
            <a:endParaRPr lang="en-US" sz="800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36786" y="2779455"/>
            <a:ext cx="512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Schaar</a:t>
            </a:r>
            <a:endParaRPr lang="en-US" sz="800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77124" y="2779455"/>
            <a:ext cx="6867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Lijmpistool</a:t>
            </a:r>
            <a:endParaRPr lang="en-US" sz="800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89683" y="2779455"/>
            <a:ext cx="591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Knutsel-materiaal</a:t>
            </a:r>
            <a:endParaRPr lang="en-US" sz="800" dirty="0" smtClean="0"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48" b="95380" l="5346" r="95912">
                        <a14:foregroundMark x1="16352" y1="29891" x2="24528" y2="33696"/>
                        <a14:foregroundMark x1="18868" y1="24457" x2="33333" y2="32609"/>
                        <a14:foregroundMark x1="36478" y1="31250" x2="42453" y2="31522"/>
                        <a14:foregroundMark x1="19811" y1="44022" x2="38050" y2="44022"/>
                        <a14:foregroundMark x1="44969" y1="43207" x2="43711" y2="49185"/>
                        <a14:foregroundMark x1="69182" y1="43750" x2="69182" y2="43750"/>
                        <a14:foregroundMark x1="12264" y1="47011" x2="17925" y2="52989"/>
                        <a14:foregroundMark x1="25157" y1="31522" x2="17610" y2="26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9715" y="2086607"/>
            <a:ext cx="612370" cy="70865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805584" y="2768238"/>
            <a:ext cx="4237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En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/of</a:t>
            </a:r>
            <a:endParaRPr lang="en-US" sz="800" dirty="0"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4176" y="2149369"/>
            <a:ext cx="633221" cy="5921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182" y="2204349"/>
            <a:ext cx="525740" cy="5171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96571">
                        <a14:foregroundMark x1="45206" y1="4088" x2="50385" y2="38011"/>
                        <a14:foregroundMark x1="77327" y1="8066" x2="82155" y2="39448"/>
                        <a14:foregroundMark x1="80266" y1="60000" x2="82645" y2="90387"/>
                        <a14:foregroundMark x1="93702" y1="76354" x2="92022" y2="85967"/>
                        <a14:foregroundMark x1="93912" y1="78564" x2="93142" y2="84420"/>
                        <a14:foregroundMark x1="92792" y1="64420" x2="92792" y2="64420"/>
                        <a14:foregroundMark x1="7628" y1="63204" x2="14486" y2="92818"/>
                        <a14:foregroundMark x1="8258" y1="8508" x2="15255" y2="40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9663" y="2429425"/>
            <a:ext cx="461349" cy="29218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707235" y="2775386"/>
            <a:ext cx="591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Klitten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-band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630" l="0" r="100000">
                        <a14:foregroundMark x1="92111" y1="24315" x2="77825" y2="70890"/>
                        <a14:foregroundMark x1="98081" y1="5137" x2="98081" y2="26370"/>
                        <a14:foregroundMark x1="82516" y1="0" x2="853" y2="63699"/>
                        <a14:backgroundMark x1="46908" y1="70890" x2="73348" y2="31849"/>
                        <a14:backgroundMark x1="97441" y1="0" x2="76759" y2="267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6311" y="2393467"/>
            <a:ext cx="502239" cy="31316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771203" y="4356109"/>
            <a:ext cx="1807580" cy="1022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089052" y="4224101"/>
            <a:ext cx="2438694" cy="38489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239588" y="5782880"/>
            <a:ext cx="216881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Gebruik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een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klein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beetje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lijm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uit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het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lijmpistool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om je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micro:bit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op de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voorkant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van je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polsband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vast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te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maken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. </a:t>
            </a:r>
            <a:b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</a:br>
            <a:endParaRPr lang="en-US" sz="1000" b="1" dirty="0" smtClean="0">
              <a:latin typeface="Tw Cen MT" charset="0"/>
              <a:ea typeface="Tw Cen MT" charset="0"/>
              <a:cs typeface="Tw Cen MT" charset="0"/>
            </a:endParaRPr>
          </a:p>
          <a:p>
            <a:pPr algn="ctr"/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Lijm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het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batterijpack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aan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de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onderkant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!</a:t>
            </a:r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  <a:p>
            <a:pPr algn="ctr"/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***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Hete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lijm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op de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achterkant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van je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micro:bit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kan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geen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kwaad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(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niet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op de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metalen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delen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lijmen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!)</a:t>
            </a:r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  <a:p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535914" y="3667990"/>
            <a:ext cx="0" cy="525803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981326" y="4242544"/>
            <a:ext cx="6732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18-25 cm.</a:t>
            </a:r>
            <a:endParaRPr lang="en-US" sz="800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10983" y="3842893"/>
            <a:ext cx="512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5 cm.</a:t>
            </a:r>
            <a:endParaRPr lang="en-US" sz="800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31895" y="3558276"/>
            <a:ext cx="1909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Gebruik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zwaar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knutselpapier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(Engels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karton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) of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vouw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een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stuk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Duct tape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dubbel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om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een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polsband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te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maken</a:t>
            </a:r>
            <a:r>
              <a:rPr lang="en-US" sz="1000" dirty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versier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deze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op je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eigen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manier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.</a:t>
            </a:r>
            <a:endParaRPr lang="en-US" sz="1000" b="1" dirty="0" smtClean="0">
              <a:latin typeface="Tw Cen MT" charset="0"/>
              <a:ea typeface="Tw Cen MT" charset="0"/>
              <a:cs typeface="Tw Cen MT" charset="0"/>
            </a:endParaRPr>
          </a:p>
          <a:p>
            <a:pPr algn="r"/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  <a:p>
            <a:pPr algn="r"/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02148" y="4655608"/>
            <a:ext cx="666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Voorkant</a:t>
            </a:r>
            <a:endParaRPr lang="en-US" sz="800" dirty="0" smtClean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965642" y="4643921"/>
            <a:ext cx="666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achterkant</a:t>
            </a:r>
            <a:endParaRPr lang="en-US" sz="800" dirty="0" smtClean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823158" y="5080464"/>
            <a:ext cx="1704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Plak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hier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klittenband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. </a:t>
            </a:r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  <a:p>
            <a:pPr algn="r"/>
            <a:endParaRPr lang="en-US" sz="1000" b="1" dirty="0" smtClean="0">
              <a:latin typeface="Tw Cen MT" charset="0"/>
              <a:ea typeface="Tw Cen MT" charset="0"/>
              <a:cs typeface="Tw Cen MT" charset="0"/>
            </a:endParaRPr>
          </a:p>
          <a:p>
            <a:pPr algn="r"/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  <a:p>
            <a:pPr algn="r"/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44018" y="6143985"/>
            <a:ext cx="24670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/>
              <a:t>Gebaseerd</a:t>
            </a:r>
            <a:r>
              <a:rPr lang="en-US" sz="800" dirty="0" smtClean="0"/>
              <a:t> op </a:t>
            </a:r>
            <a:r>
              <a:rPr lang="en-US" sz="800" dirty="0" err="1" smtClean="0"/>
              <a:t>een</a:t>
            </a:r>
            <a:r>
              <a:rPr lang="en-US" sz="800" dirty="0" smtClean="0"/>
              <a:t> project </a:t>
            </a:r>
            <a:r>
              <a:rPr lang="en-US" sz="800" dirty="0" err="1" smtClean="0"/>
              <a:t>uit</a:t>
            </a:r>
            <a:r>
              <a:rPr lang="en-US" sz="800" dirty="0" smtClean="0"/>
              <a:t> de Microsoft Workshop. </a:t>
            </a:r>
            <a:endParaRPr lang="en-US" sz="800" dirty="0"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73" y="4516419"/>
            <a:ext cx="2651990" cy="7193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91" y="2260288"/>
            <a:ext cx="3359187" cy="44809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93" y="3502948"/>
            <a:ext cx="2456901" cy="73158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011" y="4536183"/>
            <a:ext cx="725487" cy="58526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854" y="5728433"/>
            <a:ext cx="1072989" cy="128636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731" y="5748411"/>
            <a:ext cx="1127858" cy="12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03" y="2704568"/>
            <a:ext cx="2926334" cy="265199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Maak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/>
              <a:t>b</a:t>
            </a:r>
            <a:r>
              <a:rPr lang="en-US" dirty="0" smtClean="0"/>
              <a:t>adge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340069" y="2260288"/>
            <a:ext cx="2863388" cy="400050"/>
          </a:xfrm>
        </p:spPr>
        <p:txBody>
          <a:bodyPr/>
          <a:lstStyle/>
          <a:p>
            <a:r>
              <a:rPr lang="en-US" dirty="0" err="1" smtClean="0"/>
              <a:t>Draag</a:t>
            </a:r>
            <a:r>
              <a:rPr lang="en-US" dirty="0" smtClean="0"/>
              <a:t> je </a:t>
            </a:r>
            <a:r>
              <a:rPr lang="en-US" dirty="0" err="1" smtClean="0"/>
              <a:t>micro:bit</a:t>
            </a:r>
            <a:r>
              <a:rPr lang="en-US" dirty="0" smtClean="0"/>
              <a:t> op je shirt of om je </a:t>
            </a:r>
            <a:r>
              <a:rPr lang="en-US" dirty="0" err="1" smtClean="0"/>
              <a:t>nek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Maak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badge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47488" y="1663430"/>
            <a:ext cx="4530537" cy="15624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47488" y="5457217"/>
            <a:ext cx="4530537" cy="1828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47488" y="3287495"/>
            <a:ext cx="4530537" cy="211135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0217" y="1817318"/>
            <a:ext cx="1174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  <a:latin typeface="Tw Cen MT" panose="020B0602020104020603" pitchFamily="34" charset="0"/>
              </a:rPr>
              <a:t>MATERIALEN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66930" y="5514015"/>
            <a:ext cx="121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PROBEER HET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3047" y="3283742"/>
            <a:ext cx="1758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w Cen MT" panose="020B0602020104020603" pitchFamily="34" charset="0"/>
              </a:rPr>
              <a:t>HOE MAAK JE HEM?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36986" y="679205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7</a:t>
            </a:r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064" y="2329569"/>
            <a:ext cx="565850" cy="2829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64847" y="2757645"/>
            <a:ext cx="711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Knutsel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foam of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karton</a:t>
            </a:r>
            <a:endParaRPr lang="en-US" sz="800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11506" y="2773150"/>
            <a:ext cx="512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Schaar</a:t>
            </a:r>
            <a:endParaRPr lang="en-US" sz="800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51844" y="2773150"/>
            <a:ext cx="6867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lijmpistool</a:t>
            </a:r>
            <a:endParaRPr lang="en-US" sz="800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64403" y="2773150"/>
            <a:ext cx="591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Knutsel</a:t>
            </a:r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materiaal</a:t>
            </a:r>
            <a:endParaRPr lang="en-US" sz="800" dirty="0" smtClean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1205" y="5831648"/>
            <a:ext cx="307999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latin typeface="Tw Cen MT" charset="0"/>
                <a:ea typeface="Tw Cen MT" charset="0"/>
                <a:cs typeface="Tw Cen MT" charset="0"/>
              </a:rPr>
              <a:t>Maak</a:t>
            </a:r>
            <a:r>
              <a:rPr lang="en-US" sz="1000" b="1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b="1" dirty="0" err="1" smtClean="0">
                <a:latin typeface="Tw Cen MT" charset="0"/>
                <a:ea typeface="Tw Cen MT" charset="0"/>
                <a:cs typeface="Tw Cen MT" charset="0"/>
              </a:rPr>
              <a:t>een</a:t>
            </a:r>
            <a:r>
              <a:rPr lang="en-US" sz="1000" b="1" dirty="0" smtClean="0">
                <a:latin typeface="Tw Cen MT" charset="0"/>
                <a:ea typeface="Tw Cen MT" charset="0"/>
                <a:cs typeface="Tw Cen MT" charset="0"/>
              </a:rPr>
              <a:t> paperclip vast </a:t>
            </a:r>
            <a:r>
              <a:rPr lang="en-US" sz="1000" b="1" dirty="0" err="1" smtClean="0">
                <a:latin typeface="Tw Cen MT" charset="0"/>
                <a:ea typeface="Tw Cen MT" charset="0"/>
                <a:cs typeface="Tw Cen MT" charset="0"/>
              </a:rPr>
              <a:t>aan</a:t>
            </a:r>
            <a:r>
              <a:rPr lang="en-US" sz="1000" b="1" dirty="0" smtClean="0">
                <a:latin typeface="Tw Cen MT" charset="0"/>
                <a:ea typeface="Tw Cen MT" charset="0"/>
                <a:cs typeface="Tw Cen MT" charset="0"/>
              </a:rPr>
              <a:t> je </a:t>
            </a:r>
            <a:r>
              <a:rPr lang="en-US" sz="1000" b="1" dirty="0" err="1" smtClean="0">
                <a:latin typeface="Tw Cen MT" charset="0"/>
                <a:ea typeface="Tw Cen MT" charset="0"/>
                <a:cs typeface="Tw Cen MT" charset="0"/>
              </a:rPr>
              <a:t>batterijpack</a:t>
            </a:r>
            <a:r>
              <a:rPr lang="en-US" sz="1000" b="1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b="1" dirty="0" err="1" smtClean="0">
                <a:latin typeface="Tw Cen MT" charset="0"/>
                <a:ea typeface="Tw Cen MT" charset="0"/>
                <a:cs typeface="Tw Cen MT" charset="0"/>
              </a:rPr>
              <a:t>zodat</a:t>
            </a:r>
            <a:r>
              <a:rPr lang="en-US" sz="1000" b="1" dirty="0" smtClean="0">
                <a:latin typeface="Tw Cen MT" charset="0"/>
                <a:ea typeface="Tw Cen MT" charset="0"/>
                <a:cs typeface="Tw Cen MT" charset="0"/>
              </a:rPr>
              <a:t> je </a:t>
            </a:r>
            <a:r>
              <a:rPr lang="en-US" sz="1000" b="1" dirty="0" err="1" smtClean="0">
                <a:latin typeface="Tw Cen MT" charset="0"/>
                <a:ea typeface="Tw Cen MT" charset="0"/>
                <a:cs typeface="Tw Cen MT" charset="0"/>
              </a:rPr>
              <a:t>deze</a:t>
            </a:r>
            <a:r>
              <a:rPr lang="en-US" sz="1000" b="1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b="1" dirty="0" err="1" smtClean="0">
                <a:latin typeface="Tw Cen MT" charset="0"/>
                <a:ea typeface="Tw Cen MT" charset="0"/>
                <a:cs typeface="Tw Cen MT" charset="0"/>
              </a:rPr>
              <a:t>aan</a:t>
            </a:r>
            <a:r>
              <a:rPr lang="en-US" sz="1000" b="1" dirty="0" smtClean="0">
                <a:latin typeface="Tw Cen MT" charset="0"/>
                <a:ea typeface="Tw Cen MT" charset="0"/>
                <a:cs typeface="Tw Cen MT" charset="0"/>
              </a:rPr>
              <a:t> je shirt vast </a:t>
            </a:r>
            <a:r>
              <a:rPr lang="en-US" sz="1000" b="1" dirty="0" err="1" smtClean="0">
                <a:latin typeface="Tw Cen MT" charset="0"/>
                <a:ea typeface="Tw Cen MT" charset="0"/>
                <a:cs typeface="Tw Cen MT" charset="0"/>
              </a:rPr>
              <a:t>kunt</a:t>
            </a:r>
            <a:r>
              <a:rPr lang="en-US" sz="1000" b="1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b="1" dirty="0" err="1" smtClean="0">
                <a:latin typeface="Tw Cen MT" charset="0"/>
                <a:ea typeface="Tw Cen MT" charset="0"/>
                <a:cs typeface="Tw Cen MT" charset="0"/>
              </a:rPr>
              <a:t>maken</a:t>
            </a:r>
            <a:r>
              <a:rPr lang="en-US" sz="1000" b="1" dirty="0" smtClean="0">
                <a:latin typeface="Tw Cen MT" charset="0"/>
                <a:ea typeface="Tw Cen MT" charset="0"/>
                <a:cs typeface="Tw Cen MT" charset="0"/>
              </a:rPr>
              <a:t>! </a:t>
            </a:r>
            <a:endParaRPr lang="en-US" sz="1000" dirty="0" smtClean="0">
              <a:latin typeface="Tw Cen MT" charset="0"/>
              <a:ea typeface="Tw Cen MT" charset="0"/>
              <a:cs typeface="Tw Cen MT" charset="0"/>
            </a:endParaRPr>
          </a:p>
          <a:p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  <a:p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Wil je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je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badge om je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nek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?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Maak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dan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aan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de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bovenzijde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van je badge twee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gaatjes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maak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er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een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touwtje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aan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vast (of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gebruik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een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key-cord!).</a:t>
            </a:r>
          </a:p>
          <a:p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  <a:p>
            <a:r>
              <a:rPr lang="en-US" sz="800" dirty="0">
                <a:latin typeface="Tw Cen MT" charset="0"/>
                <a:ea typeface="Tw Cen MT" charset="0"/>
                <a:cs typeface="Tw Cen MT" charset="0"/>
              </a:rPr>
              <a:t>***</a:t>
            </a:r>
            <a:r>
              <a:rPr lang="en-US" sz="800" dirty="0" err="1">
                <a:latin typeface="Tw Cen MT" charset="0"/>
                <a:ea typeface="Tw Cen MT" charset="0"/>
                <a:cs typeface="Tw Cen MT" charset="0"/>
              </a:rPr>
              <a:t>Hete</a:t>
            </a:r>
            <a:r>
              <a:rPr lang="en-US" sz="800" dirty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>
                <a:latin typeface="Tw Cen MT" charset="0"/>
                <a:ea typeface="Tw Cen MT" charset="0"/>
                <a:cs typeface="Tw Cen MT" charset="0"/>
              </a:rPr>
              <a:t>lijm</a:t>
            </a:r>
            <a:r>
              <a:rPr lang="en-US" sz="800" dirty="0">
                <a:latin typeface="Tw Cen MT" charset="0"/>
                <a:ea typeface="Tw Cen MT" charset="0"/>
                <a:cs typeface="Tw Cen MT" charset="0"/>
              </a:rPr>
              <a:t> op de </a:t>
            </a:r>
            <a:r>
              <a:rPr lang="en-US" sz="800" dirty="0" err="1">
                <a:latin typeface="Tw Cen MT" charset="0"/>
                <a:ea typeface="Tw Cen MT" charset="0"/>
                <a:cs typeface="Tw Cen MT" charset="0"/>
              </a:rPr>
              <a:t>achterkant</a:t>
            </a:r>
            <a:r>
              <a:rPr lang="en-US" sz="800" dirty="0">
                <a:latin typeface="Tw Cen MT" charset="0"/>
                <a:ea typeface="Tw Cen MT" charset="0"/>
                <a:cs typeface="Tw Cen MT" charset="0"/>
              </a:rPr>
              <a:t> van je </a:t>
            </a:r>
            <a:r>
              <a:rPr lang="en-US" sz="800" dirty="0" err="1">
                <a:latin typeface="Tw Cen MT" charset="0"/>
                <a:ea typeface="Tw Cen MT" charset="0"/>
                <a:cs typeface="Tw Cen MT" charset="0"/>
              </a:rPr>
              <a:t>micro:bit</a:t>
            </a:r>
            <a:r>
              <a:rPr lang="en-US" sz="800" dirty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>
                <a:latin typeface="Tw Cen MT" charset="0"/>
                <a:ea typeface="Tw Cen MT" charset="0"/>
                <a:cs typeface="Tw Cen MT" charset="0"/>
              </a:rPr>
              <a:t>kan</a:t>
            </a:r>
            <a:r>
              <a:rPr lang="en-US" sz="800" dirty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>
                <a:latin typeface="Tw Cen MT" charset="0"/>
                <a:ea typeface="Tw Cen MT" charset="0"/>
                <a:cs typeface="Tw Cen MT" charset="0"/>
              </a:rPr>
              <a:t>geen</a:t>
            </a:r>
            <a:r>
              <a:rPr lang="en-US" sz="800" dirty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>
                <a:latin typeface="Tw Cen MT" charset="0"/>
                <a:ea typeface="Tw Cen MT" charset="0"/>
                <a:cs typeface="Tw Cen MT" charset="0"/>
              </a:rPr>
              <a:t>kwaad</a:t>
            </a:r>
            <a:r>
              <a:rPr lang="en-US" sz="800" dirty="0">
                <a:latin typeface="Tw Cen MT" charset="0"/>
                <a:ea typeface="Tw Cen MT" charset="0"/>
                <a:cs typeface="Tw Cen MT" charset="0"/>
              </a:rPr>
              <a:t> (</a:t>
            </a:r>
            <a:r>
              <a:rPr lang="en-US" sz="800" dirty="0" err="1">
                <a:latin typeface="Tw Cen MT" charset="0"/>
                <a:ea typeface="Tw Cen MT" charset="0"/>
                <a:cs typeface="Tw Cen MT" charset="0"/>
              </a:rPr>
              <a:t>niet</a:t>
            </a:r>
            <a:r>
              <a:rPr lang="en-US" sz="800" dirty="0">
                <a:latin typeface="Tw Cen MT" charset="0"/>
                <a:ea typeface="Tw Cen MT" charset="0"/>
                <a:cs typeface="Tw Cen MT" charset="0"/>
              </a:rPr>
              <a:t> op de </a:t>
            </a:r>
            <a:r>
              <a:rPr lang="en-US" sz="800" dirty="0" err="1">
                <a:latin typeface="Tw Cen MT" charset="0"/>
                <a:ea typeface="Tw Cen MT" charset="0"/>
                <a:cs typeface="Tw Cen MT" charset="0"/>
              </a:rPr>
              <a:t>metalen</a:t>
            </a:r>
            <a:r>
              <a:rPr lang="en-US" sz="800" dirty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>
                <a:latin typeface="Tw Cen MT" charset="0"/>
                <a:ea typeface="Tw Cen MT" charset="0"/>
                <a:cs typeface="Tw Cen MT" charset="0"/>
              </a:rPr>
              <a:t>delen</a:t>
            </a:r>
            <a:r>
              <a:rPr lang="en-US" sz="800" dirty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800" dirty="0" err="1">
                <a:latin typeface="Tw Cen MT" charset="0"/>
                <a:ea typeface="Tw Cen MT" charset="0"/>
                <a:cs typeface="Tw Cen MT" charset="0"/>
              </a:rPr>
              <a:t>lijmen</a:t>
            </a:r>
            <a:r>
              <a:rPr lang="en-US" sz="800" dirty="0">
                <a:latin typeface="Tw Cen MT" charset="0"/>
                <a:ea typeface="Tw Cen MT" charset="0"/>
                <a:cs typeface="Tw Cen MT" charset="0"/>
              </a:rPr>
              <a:t>!)</a:t>
            </a:r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  <a:p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.</a:t>
            </a:r>
            <a:endParaRPr lang="en-US" sz="800" dirty="0">
              <a:latin typeface="Tw Cen MT" charset="0"/>
              <a:ea typeface="Tw Cen MT" charset="0"/>
              <a:cs typeface="Tw Cen MT" charset="0"/>
            </a:endParaRPr>
          </a:p>
          <a:p>
            <a:endParaRPr lang="en-US" sz="1000" dirty="0" smtClean="0">
              <a:latin typeface="Tw Cen MT" charset="0"/>
              <a:ea typeface="Tw Cen MT" charset="0"/>
              <a:cs typeface="Tw Cen MT" charset="0"/>
            </a:endParaRPr>
          </a:p>
          <a:p>
            <a:pPr algn="ctr"/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  <a:p>
            <a:endParaRPr lang="en-US" sz="1000" dirty="0" smtClean="0">
              <a:latin typeface="Tw Cen MT" charset="0"/>
              <a:ea typeface="Tw Cen MT" charset="0"/>
              <a:cs typeface="Tw Cen MT" charset="0"/>
            </a:endParaRPr>
          </a:p>
          <a:p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861" y="2149369"/>
            <a:ext cx="633221" cy="5921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0902" y="2198044"/>
            <a:ext cx="525740" cy="5171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6571">
                        <a14:foregroundMark x1="45206" y1="4088" x2="50385" y2="38011"/>
                        <a14:foregroundMark x1="77327" y1="8066" x2="82155" y2="39448"/>
                        <a14:foregroundMark x1="80266" y1="60000" x2="82645" y2="90387"/>
                        <a14:foregroundMark x1="93702" y1="76354" x2="92022" y2="85967"/>
                        <a14:foregroundMark x1="93912" y1="78564" x2="93142" y2="84420"/>
                        <a14:foregroundMark x1="92792" y1="64420" x2="92792" y2="64420"/>
                        <a14:foregroundMark x1="7628" y1="63204" x2="14486" y2="92818"/>
                        <a14:foregroundMark x1="8258" y1="8508" x2="15255" y2="40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4383" y="2423120"/>
            <a:ext cx="461349" cy="29218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081955" y="2769081"/>
            <a:ext cx="5917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Dun </a:t>
            </a:r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touw</a:t>
            </a:r>
            <a:endParaRPr lang="en-US" sz="800" dirty="0" smtClean="0"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890" l="0" r="942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473" y="2410703"/>
            <a:ext cx="515484" cy="3307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3967" y="2423120"/>
            <a:ext cx="313542" cy="29204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687516" y="2777327"/>
            <a:ext cx="591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w Cen MT" charset="0"/>
                <a:ea typeface="Tw Cen MT" charset="0"/>
                <a:cs typeface="Tw Cen MT" charset="0"/>
              </a:rPr>
              <a:t>Paper clip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6032" y1="48097" x2="59127" y2="77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5926" y="4407108"/>
            <a:ext cx="1935259" cy="221940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7857158" y="3283742"/>
            <a:ext cx="1720867" cy="1251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208232" y="4585587"/>
            <a:ext cx="43005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Gebruik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knutselfoam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of –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karton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om de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vorm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van je badge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te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maken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.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Versier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hem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daarna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met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knutselmateriaal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. </a:t>
            </a:r>
          </a:p>
          <a:p>
            <a:endParaRPr lang="en-US" sz="1000" dirty="0">
              <a:latin typeface="Tw Cen MT" charset="0"/>
              <a:ea typeface="Tw Cen MT" charset="0"/>
              <a:cs typeface="Tw Cen MT" charset="0"/>
            </a:endParaRPr>
          </a:p>
          <a:p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Lijm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met het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lijmpistool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de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micro:bit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op de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voorkant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van de badge.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Plak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het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batterijpack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 op de </a:t>
            </a:r>
            <a:r>
              <a:rPr lang="en-US" sz="1000" dirty="0" err="1" smtClean="0">
                <a:latin typeface="Tw Cen MT" charset="0"/>
                <a:ea typeface="Tw Cen MT" charset="0"/>
                <a:cs typeface="Tw Cen MT" charset="0"/>
              </a:rPr>
              <a:t>achterkant</a:t>
            </a:r>
            <a:r>
              <a:rPr lang="en-US" sz="1000" dirty="0" smtClean="0">
                <a:latin typeface="Tw Cen MT" charset="0"/>
                <a:ea typeface="Tw Cen MT" charset="0"/>
                <a:cs typeface="Tw Cen MT" charset="0"/>
              </a:rPr>
              <a:t>.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23358" y="4328543"/>
            <a:ext cx="6867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>
                <a:latin typeface="Tw Cen MT" charset="0"/>
                <a:ea typeface="Tw Cen MT" charset="0"/>
                <a:cs typeface="Tw Cen MT" charset="0"/>
              </a:rPr>
              <a:t>Achterkant</a:t>
            </a:r>
            <a:endParaRPr lang="en-US" sz="800" dirty="0"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777" y="3351236"/>
            <a:ext cx="1633870" cy="122540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591" y="5754156"/>
            <a:ext cx="932769" cy="1207113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014674" y="3296371"/>
            <a:ext cx="1603578" cy="1463167"/>
            <a:chOff x="5096452" y="3307980"/>
            <a:chExt cx="1603578" cy="1463167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6452" y="3307980"/>
              <a:ext cx="1603578" cy="146316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007894" y="4039564"/>
              <a:ext cx="133350" cy="79654"/>
            </a:xfrm>
            <a:prstGeom prst="rect">
              <a:avLst/>
            </a:prstGeom>
            <a:solidFill>
              <a:srgbClr val="2418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000843" y="5420248"/>
            <a:ext cx="698037" cy="636916"/>
            <a:chOff x="5096452" y="3307980"/>
            <a:chExt cx="1603578" cy="1463167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6452" y="3307980"/>
              <a:ext cx="1603578" cy="1463167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6007894" y="4039564"/>
              <a:ext cx="133350" cy="79654"/>
            </a:xfrm>
            <a:prstGeom prst="rect">
              <a:avLst/>
            </a:prstGeom>
            <a:solidFill>
              <a:srgbClr val="2418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4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card">
  <a:themeElements>
    <a:clrScheme name="micro:bit">
      <a:dk1>
        <a:srgbClr val="5F6262"/>
      </a:dk1>
      <a:lt1>
        <a:sysClr val="window" lastClr="FFFFFF"/>
      </a:lt1>
      <a:dk2>
        <a:srgbClr val="000000"/>
      </a:dk2>
      <a:lt2>
        <a:srgbClr val="FFFFFF"/>
      </a:lt2>
      <a:accent1>
        <a:srgbClr val="02EC00"/>
      </a:accent1>
      <a:accent2>
        <a:srgbClr val="44DCFF"/>
      </a:accent2>
      <a:accent3>
        <a:srgbClr val="DADB00"/>
      </a:accent3>
      <a:accent4>
        <a:srgbClr val="E73EE5"/>
      </a:accent4>
      <a:accent5>
        <a:srgbClr val="FD645C"/>
      </a:accent5>
      <a:accent6>
        <a:srgbClr val="FFCC32"/>
      </a:accent6>
      <a:hlink>
        <a:srgbClr val="128CAB"/>
      </a:hlink>
      <a:folHlink>
        <a:srgbClr val="009FC1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card">
  <a:themeElements>
    <a:clrScheme name="micro:bit">
      <a:dk1>
        <a:srgbClr val="5F6262"/>
      </a:dk1>
      <a:lt1>
        <a:sysClr val="window" lastClr="FFFFFF"/>
      </a:lt1>
      <a:dk2>
        <a:srgbClr val="000000"/>
      </a:dk2>
      <a:lt2>
        <a:srgbClr val="FFFFFF"/>
      </a:lt2>
      <a:accent1>
        <a:srgbClr val="02EC00"/>
      </a:accent1>
      <a:accent2>
        <a:srgbClr val="44DCFF"/>
      </a:accent2>
      <a:accent3>
        <a:srgbClr val="DADB00"/>
      </a:accent3>
      <a:accent4>
        <a:srgbClr val="E73EE5"/>
      </a:accent4>
      <a:accent5>
        <a:srgbClr val="FD645C"/>
      </a:accent5>
      <a:accent6>
        <a:srgbClr val="FFCC32"/>
      </a:accent6>
      <a:hlink>
        <a:srgbClr val="128CAB"/>
      </a:hlink>
      <a:folHlink>
        <a:srgbClr val="009FC1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Presentation (Confidential)" ma:contentTypeID="0x0101005C6975769EB1684CAB07571CAE07A11B04005D24418AABBAE844A6733AB35FD3BC97" ma:contentTypeVersion="22" ma:contentTypeDescription="" ma:contentTypeScope="" ma:versionID="e7f56dcce1d4d4aaa573f3f4c6c39766">
  <xsd:schema xmlns:xsd="http://www.w3.org/2001/XMLSchema" xmlns:xs="http://www.w3.org/2001/XMLSchema" xmlns:p="http://schemas.microsoft.com/office/2006/metadata/properties" xmlns:ns2="f2ad5090-61a8-4b8c-ab70-68f4ff4d1933" targetNamespace="http://schemas.microsoft.com/office/2006/metadata/properties" ma:root="true" ma:fieldsID="fe22a104bb3b0c700f139377294efc1e" ns2:_="">
    <xsd:import namespace="f2ad5090-61a8-4b8c-ab70-68f4ff4d1933"/>
    <xsd:element name="properties">
      <xsd:complexType>
        <xsd:sequence>
          <xsd:element name="documentManagement">
            <xsd:complexType>
              <xsd:all>
                <xsd:element ref="ns2:Document_x0020_Author" minOccurs="0"/>
                <xsd:element ref="ns2:Document_x0020_Confidentiality" minOccurs="0"/>
                <xsd:element ref="ns2:Current_x0020_Version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2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3" nillable="true" ma:displayName="Document Confidentiality" ma:default="Confidential" ma:format="Dropdown" ma:internalName="Document_x0020_Confidentiality" ma:readOnly="false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Current_x0020_Version" ma:index="6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2" ma:displayName="Content Type"/>
        <xsd:element ref="dc:title" minOccurs="0" maxOccurs="1" ma:index="1" ma:displayName="Title"/>
        <xsd:element ref="dc:subject" minOccurs="0" maxOccurs="1"/>
        <xsd:element ref="dc:description" minOccurs="0" maxOccurs="1" ma:index="4" ma:displayName="Comments"/>
        <xsd:element name="keywords" minOccurs="0" maxOccurs="1" type="xsd:string" ma:index="5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_dlc_DocId xmlns="f2ad5090-61a8-4b8c-ab70-68f4ff4d1933">ARM-ECM-0543388</_dlc_DocId>
    <_dlc_DocIdUrl xmlns="f2ad5090-61a8-4b8c-ab70-68f4ff4d1933">
      <Url>http://teamsites.arm.com/sites/cthub/_layouts/DocIdRedir.aspx?ID=ARM-ECM-0543388</Url>
      <Description>ARM-ECM-0543388</Description>
    </_dlc_DocIdUrl>
    <Current_x0020_Version xmlns="f2ad5090-61a8-4b8c-ab70-68f4ff4d1933">5.0</Current_x0020_Version>
    <Document_x0020_Author xmlns="f2ad5090-61a8-4b8c-ab70-68f4ff4d1933">
      <UserInfo>
        <DisplayName/>
        <AccountId xsi:nil="true"/>
        <AccountType/>
      </UserInfo>
    </Document_x0020_Author>
    <Document_x0020_Confidentiality xmlns="f2ad5090-61a8-4b8c-ab70-68f4ff4d1933">Confidential</Document_x0020_Confidentiality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3E6A18-9A0A-4E27-8E6B-E388B8915A7F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541D840-68EF-4D0B-90DC-8911A13A2B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ad5090-61a8-4b8c-ab70-68f4ff4d19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E6E82D6-7FB8-4D99-A7B6-3C5BB1D894B9}">
  <ds:schemaRefs>
    <ds:schemaRef ds:uri="http://schemas.microsoft.com/office/infopath/2007/PartnerControls"/>
    <ds:schemaRef ds:uri="f2ad5090-61a8-4b8c-ab70-68f4ff4d1933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</ds:schemaRefs>
</ds:datastoreItem>
</file>

<file path=customXml/itemProps4.xml><?xml version="1.0" encoding="utf-8"?>
<ds:datastoreItem xmlns:ds="http://schemas.openxmlformats.org/officeDocument/2006/customXml" ds:itemID="{9C777C69-0744-4BF3-8514-FB149EBD22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ARM_PPT_Template_2016_Confidential</Template>
  <TotalTime>50926</TotalTime>
  <Words>618</Words>
  <Application>Microsoft Office PowerPoint</Application>
  <PresentationFormat>Aangepast</PresentationFormat>
  <Paragraphs>120</Paragraphs>
  <Slides>8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8</vt:i4>
      </vt:variant>
    </vt:vector>
  </HeadingPairs>
  <TitlesOfParts>
    <vt:vector size="13" baseType="lpstr">
      <vt:lpstr>Arial</vt:lpstr>
      <vt:lpstr>Calibri</vt:lpstr>
      <vt:lpstr>Tw Cen MT</vt:lpstr>
      <vt:lpstr>Title card</vt:lpstr>
      <vt:lpstr>Content card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Manager>Stuart.Waldron@arm.com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</dc:creator>
  <cp:keywords/>
  <dc:description/>
  <cp:lastModifiedBy>S.D. de Boer</cp:lastModifiedBy>
  <cp:revision>677</cp:revision>
  <cp:lastPrinted>2019-10-22T17:24:00Z</cp:lastPrinted>
  <dcterms:created xsi:type="dcterms:W3CDTF">2016-05-17T16:04:48Z</dcterms:created>
  <dcterms:modified xsi:type="dcterms:W3CDTF">2019-10-22T18:05:41Z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0x0101005C6975769EB1684CAB07571CAE07A11B04005D24418AABBAE844A6733AB35FD3BC97</vt:lpwstr>
  </property>
  <property fmtid="{D5CDD505-2E9C-101B-9397-08002B2CF9AE}" pid="3" name="_dlc_DocIdItemGuid">
    <vt:lpwstr>fa0faf5a-eeba-4021-a8b5-60a06c4003df</vt:lpwstr>
  </property>
  <property fmtid="{D5CDD505-2E9C-101B-9397-08002B2CF9AE}" pid="4" name="vti_description">
    <vt:lpwstr/>
  </property>
  <property fmtid="{D5CDD505-2E9C-101B-9397-08002B2CF9AE}" pid="5" name="_dlc_policyId">
    <vt:lpwstr>0x0101004E4B3E189D714F49A85ED613D6AE4F95|-1756139441</vt:lpwstr>
  </property>
  <property fmtid="{D5CDD505-2E9C-101B-9397-08002B2CF9AE}" pid="6" name="ItemRetentionFormula">
    <vt:lpwstr/>
  </property>
  <property fmtid="{D5CDD505-2E9C-101B-9397-08002B2CF9AE}" pid="7" name="_dlc_ItemStageId">
    <vt:lpwstr>1</vt:lpwstr>
  </property>
  <property fmtid="{D5CDD505-2E9C-101B-9397-08002B2CF9AE}" pid="8" name="_dlc_LastRun">
    <vt:lpwstr>08/15/2015 23:02:11</vt:lpwstr>
  </property>
  <property fmtid="{D5CDD505-2E9C-101B-9397-08002B2CF9AE}" pid="9" name="WorkflowChangePath">
    <vt:lpwstr>1069b4ef-e6f3-4ad7-8c8e-772136578697,10;</vt:lpwstr>
  </property>
  <property fmtid="{D5CDD505-2E9C-101B-9397-08002B2CF9AE}" pid="10" name="c45c40ffca3445d9bf3205a60bd2f6d6">
    <vt:lpwstr>Confidential|28d1025d-1415-4984-b35e-5b79e7d32b5c</vt:lpwstr>
  </property>
  <property fmtid="{D5CDD505-2E9C-101B-9397-08002B2CF9AE}" pid="11" name="TaxKeyword">
    <vt:lpwstr/>
  </property>
  <property fmtid="{D5CDD505-2E9C-101B-9397-08002B2CF9AE}" pid="12" name="Confidentiality">
    <vt:lpwstr>1;#Confidential|28d1025d-1415-4984-b35e-5b79e7d32b5c</vt:lpwstr>
  </property>
  <property fmtid="{D5CDD505-2E9C-101B-9397-08002B2CF9AE}" pid="13" name="Current Version">
    <vt:lpwstr>3.0</vt:lpwstr>
  </property>
  <property fmtid="{D5CDD505-2E9C-101B-9397-08002B2CF9AE}" pid="14" name="Calendar_x0020_Year">
    <vt:lpwstr>5;#2015|ee47c3e7-6a69-4f36-9adf-1007c8d399a4</vt:lpwstr>
  </property>
  <property fmtid="{D5CDD505-2E9C-101B-9397-08002B2CF9AE}" pid="15" name="Calendar Year">
    <vt:lpwstr>5;#2015|ee47c3e7-6a69-4f36-9adf-1007c8d399a4</vt:lpwstr>
  </property>
  <property fmtid="{D5CDD505-2E9C-101B-9397-08002B2CF9AE}" pid="16" name="Document Author">
    <vt:lpwstr/>
  </property>
  <property fmtid="{D5CDD505-2E9C-101B-9397-08002B2CF9AE}" pid="17" name="Document Confidentiality">
    <vt:lpwstr>Confidential</vt:lpwstr>
  </property>
  <property fmtid="{D5CDD505-2E9C-101B-9397-08002B2CF9AE}" pid="18" name="TaxCatchAll">
    <vt:lpwstr>5;#2015|ee47c3e7-6a69-4f36-9adf-1007c8d399a4;#1;#Confidential|28d1025d-1415-4984-b35e-5b79e7d32b5c</vt:lpwstr>
  </property>
  <property fmtid="{D5CDD505-2E9C-101B-9397-08002B2CF9AE}" pid="19" name="TaxKeywordTaxHTField">
    <vt:lpwstr/>
  </property>
  <property fmtid="{D5CDD505-2E9C-101B-9397-08002B2CF9AE}" pid="20" name="j60c3ced31bb40378c6254d49035d966">
    <vt:lpwstr>2015|ee47c3e7-6a69-4f36-9adf-1007c8d399a4</vt:lpwstr>
  </property>
</Properties>
</file>